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3" r:id="rId7"/>
    <p:sldId id="258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475F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0F01BF-8956-4586-BD43-6323473066FF}" v="42" dt="2024-05-28T14:15:05.4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243" autoAdjust="0"/>
  </p:normalViewPr>
  <p:slideViewPr>
    <p:cSldViewPr snapToGrid="0">
      <p:cViewPr varScale="1">
        <p:scale>
          <a:sx n="88" d="100"/>
          <a:sy n="88" d="100"/>
        </p:scale>
        <p:origin x="14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CBA89-25A8-43CB-AA51-D7FA68FD3A20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17331-A2C1-42CF-BA3F-B2606C93E7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113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E17331-A2C1-42CF-BA3F-B2606C93E7F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113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E17331-A2C1-42CF-BA3F-B2606C93E7F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335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E17331-A2C1-42CF-BA3F-B2606C93E7F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481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E17331-A2C1-42CF-BA3F-B2606C93E7F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92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E17331-A2C1-42CF-BA3F-B2606C93E7F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20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7A57A-C9B2-0616-C010-0BFABCC538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333E37-7B2E-3F50-2627-11525A3836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94BEB-17E8-C244-A1A1-44E2137FA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2DFE-9582-4957-A892-A55A3C8F2DF1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2C908-FC5D-AF8D-7B16-784DB7241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0BF74-75EA-5A0D-B395-7593578F3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A8031-FA6E-432B-A64B-AEBB3BE36D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442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105-5CE0-445F-F942-F1931C195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9C4F24-63FD-44B0-E4C8-CB35103EEF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19B79-C4C1-5530-C47B-8B699E0A8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2DFE-9582-4957-A892-A55A3C8F2DF1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17DF9-1793-ED2E-3ADB-D6245CAB3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8D883-C84F-87AB-159F-EC28C87D3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A8031-FA6E-432B-A64B-AEBB3BE36D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917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2B0F2A-9E60-6963-F9DA-6E83AE2BCD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437A7E-61F1-81CB-9972-A7E4A2AEAE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3AE60-5859-B5B7-EF88-A32F45F4B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2DFE-9582-4957-A892-A55A3C8F2DF1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D065E-26D4-E32C-3CEB-8486661C3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4FF53-1E0C-1BC1-178D-82E6F0246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A8031-FA6E-432B-A64B-AEBB3BE36D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26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3886A-B8A2-8671-46AF-D2D5AE10D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93EAB-BE61-7275-E80C-B688161EB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A95D2-5C1E-0D2A-762A-86AD187F3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2DFE-9582-4957-A892-A55A3C8F2DF1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799EF-8D27-D0AD-6DE7-21BF0DB22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24CA8-CBEB-F2F3-B1D6-73DE2D176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A8031-FA6E-432B-A64B-AEBB3BE36D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268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56310-766D-BE20-C30C-19D3079FD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5A952-CECC-2F16-24BF-797DCE230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701F2-BCD3-5F2A-439F-45D09A495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2DFE-9582-4957-A892-A55A3C8F2DF1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9B1D9-8E42-FE88-8672-284D034ED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88722-017C-3078-3F30-27F324CE9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A8031-FA6E-432B-A64B-AEBB3BE36D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260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8DCF2-D8B7-38CE-F8D8-89132056C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284F4-47C7-8323-54E1-67A4FBF887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A92C5A-D23A-0CB3-C671-1EF709A81E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3B8BE8-72B7-F52A-9422-608D35B89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2DFE-9582-4957-A892-A55A3C8F2DF1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114AE2-CD36-794C-9295-40CC87D0E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AEE652-FC21-BABB-8719-F3016F4DB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A8031-FA6E-432B-A64B-AEBB3BE36D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833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127EB-62FE-1C29-E5A6-ECC08C416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7C1A61-5ECE-68BF-A9BA-BFAC59F03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D062BB-76C6-BF61-A20C-9A501604FA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9EB2E9-7449-5590-04E1-D53911AEE7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155853-53A2-9C8C-5ABD-096B3394A9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BA70DC-BB4A-C84D-DB66-05D1D5359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2DFE-9582-4957-A892-A55A3C8F2DF1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341F16-98A9-E990-2BC5-BA2EE0ADE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E4627E-3558-D7D1-14BA-2F26A533E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A8031-FA6E-432B-A64B-AEBB3BE36D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560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69643-7ED6-7641-5376-938BF6590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B003E3-83E6-78F0-39E7-B68AFFFA2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2DFE-9582-4957-A892-A55A3C8F2DF1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88AB96-EAEE-BF54-871D-B47DEEC55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F30AB3-EB8D-872B-A4A4-78574CF50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A8031-FA6E-432B-A64B-AEBB3BE36D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621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6FA0E0-A182-7A90-7069-481AE607E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2DFE-9582-4957-A892-A55A3C8F2DF1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54CAB-1E45-C75F-9F9D-ABB21263D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5AC604-67E2-6D04-96DD-35590E186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A8031-FA6E-432B-A64B-AEBB3BE36D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34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B6CF5-C93C-758F-C2AA-8E3E7F8EB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9111F-1C3A-F8DB-775B-85312DE74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E6F65D-77B4-61DB-30B1-DE56055DB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480E44-0AE4-07BB-0F4C-941DEB73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2DFE-9582-4957-A892-A55A3C8F2DF1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6801E2-705A-31A5-075A-AE15597E5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368564-812E-FD40-A5B2-7E4772EC3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A8031-FA6E-432B-A64B-AEBB3BE36D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03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9A113-5BFB-2865-916A-F3A696EE0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4EBFCE-2CC8-981D-108F-EFEFEFF17E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31A54B-4A86-BBA9-67A0-4142F98BB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2355E2-C80C-3933-C60D-1EE365536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2DFE-9582-4957-A892-A55A3C8F2DF1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2EFE5-FF8E-1E91-E34F-C47A0C85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4AC451-65E3-752C-30D5-6A0AFAFDF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A8031-FA6E-432B-A64B-AEBB3BE36D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64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430B99-5C44-B2BA-B61A-894F444A3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787F0-490F-3F5D-5921-157B6D1D0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C2068-2E8C-6DD8-E11C-6ED1352FF8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172DFE-9582-4957-A892-A55A3C8F2DF1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8E8C1-D1BA-40FD-FAA5-9BBF932CD6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A69BF-09BC-2512-B615-F8FA18E21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7A8031-FA6E-432B-A64B-AEBB3BE36D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648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https://eur-lex.europa.eu/legal-content/EN/TXT/?uri=CELEX:32010L0041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s://eur-lex.europa.eu/legal-content/EN/TXT/?uri=celex%3A32000L0078" TargetMode="External"/><Relationship Id="rId12" Type="http://schemas.openxmlformats.org/officeDocument/2006/relationships/hyperlink" Target="mailto:https://oeil.secure.europarl.europa.eu/oeil/popups/ficheprocedure.do?lang=en&amp;reference=2022/0401(APP)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ttps://eur-lex.europa.eu/legal-content/EN/TXT/?uri=CELEX%3A32000L0043" TargetMode="External"/><Relationship Id="rId11" Type="http://schemas.openxmlformats.org/officeDocument/2006/relationships/hyperlink" Target="mailto:https://oeil.secure.europarl.europa.eu/oeil/popups/ficheprocedure.do?reference=2022/0400(COD)&amp;l=en" TargetMode="External"/><Relationship Id="rId5" Type="http://schemas.openxmlformats.org/officeDocument/2006/relationships/hyperlink" Target="mailto:https://eur-lex.europa.eu/legal-content/EN/TXT/?uri=CELEX%3A32006L0054" TargetMode="External"/><Relationship Id="rId10" Type="http://schemas.openxmlformats.org/officeDocument/2006/relationships/hyperlink" Target="mailto:https://eur-lex.europa.eu/legal-content/EN/TXT/?toc=OJ%3AL%3A2023%3A132%3ATOC&amp;uri=uriserv%3AOJ.L_.2023.132.01.0021.01.ENG" TargetMode="External"/><Relationship Id="rId4" Type="http://schemas.openxmlformats.org/officeDocument/2006/relationships/hyperlink" Target="mailto:https://eur-lex.europa.eu/legal-content/EN/TXT/HTML/?uri=CELEX:32004L0113%23:~:text=COUNCIL%20DIRECTIVE%202004%2F113%2FEC%20of%2013%20December%202004%20implementing,access%20to%20and%20supply%20of%20goods%20and%20services" TargetMode="External"/><Relationship Id="rId9" Type="http://schemas.openxmlformats.org/officeDocument/2006/relationships/hyperlink" Target="mailto:https://eur-lex.europa.eu/legal-content/EN/TXT/?uri=CELEX:31979L0007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https://oeil.secure.europarl.europa.eu/oeil/popups/ficheprocedure.do?lang=en&amp;reference=2021/0414(COD)" TargetMode="External"/><Relationship Id="rId7" Type="http://schemas.openxmlformats.org/officeDocument/2006/relationships/hyperlink" Target="mailto:https://oeil.secure.europarl.europa.eu/oeil/popups/ficheprocedure.do?reference=2023/0393(COD)&amp;l=e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ttps://oeil.secure.europarl.europa.eu/oeil/popups/ficheprocedure.do?reference=2021/0106(COD)&amp;l=en" TargetMode="External"/><Relationship Id="rId5" Type="http://schemas.openxmlformats.org/officeDocument/2006/relationships/hyperlink" Target="mailto:https://www.dentons.com/en/insights/articles/2024/march/25/eu-council-and-parliament-agree-to-ban-products-made-with-forced-labour-in-the-eu-market" TargetMode="External"/><Relationship Id="rId4" Type="http://schemas.openxmlformats.org/officeDocument/2006/relationships/hyperlink" Target="mailto:https://oeil.secure.europarl.europa.eu/oeil/popups/ficheprocedure.do?reference=2022/0269(COD)&amp;l=en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-up of a logo&#10;&#10;Description automatically generated">
            <a:extLst>
              <a:ext uri="{FF2B5EF4-FFF2-40B4-BE49-F238E27FC236}">
                <a16:creationId xmlns:a16="http://schemas.microsoft.com/office/drawing/2014/main" id="{74FE9787-6D95-5DC4-85BE-49B6C52DF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94313"/>
            <a:ext cx="4257143" cy="300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564E6FD-99A1-A701-416F-23AF5CE677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4415" y="2503485"/>
            <a:ext cx="10703170" cy="1655762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249ED6"/>
                </a:solidFill>
                <a:latin typeface="Avenir Black" charset="0"/>
              </a:rPr>
              <a:t>Civil Society Perspective on Article 2 and the Windsor Framework</a:t>
            </a:r>
            <a:endParaRPr lang="en-GB" sz="4000" b="1" dirty="0">
              <a:solidFill>
                <a:srgbClr val="249ED6"/>
              </a:solidFill>
              <a:latin typeface="Avenir Black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7D64F9-EB90-FB61-2BD7-7DA26E5413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247"/>
            <a:ext cx="9144000" cy="1655762"/>
          </a:xfrm>
        </p:spPr>
        <p:txBody>
          <a:bodyPr>
            <a:normAutofit lnSpcReduction="10000"/>
          </a:bodyPr>
          <a:lstStyle/>
          <a:p>
            <a:endParaRPr lang="en-US" sz="3200" dirty="0"/>
          </a:p>
          <a:p>
            <a:r>
              <a:rPr lang="en-US" sz="3200" b="1" dirty="0"/>
              <a:t>Niall Robb </a:t>
            </a:r>
          </a:p>
          <a:p>
            <a:r>
              <a:rPr lang="en-US" sz="3200" b="1" dirty="0"/>
              <a:t>Human Rights Consortium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301321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D3B54-7BE6-5625-5465-ED12C49CA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714470" cy="4351338"/>
          </a:xfrm>
        </p:spPr>
        <p:txBody>
          <a:bodyPr/>
          <a:lstStyle/>
          <a:p>
            <a:r>
              <a:rPr lang="en-US" dirty="0"/>
              <a:t>Civil society were pivotal in securing rights and equality protections in the Withdrawal Agreement</a:t>
            </a:r>
          </a:p>
          <a:p>
            <a:r>
              <a:rPr lang="en-US" dirty="0"/>
              <a:t>Key priorities in Northern Ireland include Article 2, Article 3, and Article 11 as well as preventing hardening borders</a:t>
            </a:r>
          </a:p>
          <a:p>
            <a:r>
              <a:rPr lang="en-US" dirty="0"/>
              <a:t>Have been monitoring and campaigning since Brexit</a:t>
            </a:r>
          </a:p>
          <a:p>
            <a:r>
              <a:rPr lang="en-US" dirty="0"/>
              <a:t>Three dynamics now at play:</a:t>
            </a:r>
          </a:p>
          <a:p>
            <a:pPr lvl="1"/>
            <a:r>
              <a:rPr lang="en-US" dirty="0"/>
              <a:t>Keeping pace</a:t>
            </a:r>
          </a:p>
          <a:p>
            <a:pPr lvl="1"/>
            <a:r>
              <a:rPr lang="en-US" dirty="0"/>
              <a:t>Non-diminution</a:t>
            </a:r>
          </a:p>
          <a:p>
            <a:pPr lvl="1"/>
            <a:r>
              <a:rPr lang="en-US" dirty="0"/>
              <a:t>Strengthening and expanding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B8B9E7-D1BA-832C-7AAB-E6ABD63246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8336" y="5058000"/>
            <a:ext cx="2553664" cy="180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688565-3AB5-1377-F5C3-E0F4D82F8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1B9AD6"/>
                </a:solidFill>
              </a:rPr>
              <a:t>Protecting human rights in Northern Ireland</a:t>
            </a:r>
            <a:endParaRPr lang="en-GB" b="1" dirty="0">
              <a:solidFill>
                <a:srgbClr val="1B9A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522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4144A0-B849-5723-BF6A-8A08171165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7555" y="5059524"/>
            <a:ext cx="2554445" cy="179847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C5B6578-1B91-0C79-BBCB-87AD166E2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1B9AD6"/>
                </a:solidFill>
              </a:rPr>
              <a:t>Keeping pace</a:t>
            </a:r>
            <a:endParaRPr lang="en-GB" b="1" dirty="0">
              <a:solidFill>
                <a:srgbClr val="1B9AD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86FD8-F142-0BEB-741E-90286BD03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1598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Six equality directives in Annex 1:</a:t>
            </a:r>
          </a:p>
          <a:p>
            <a:pPr lvl="1"/>
            <a:r>
              <a:rPr lang="en-US" dirty="0"/>
              <a:t>Equal Treatment in Goods and Services Directive (</a:t>
            </a:r>
            <a:r>
              <a:rPr lang="en-US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2004/113/EC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Equal Treatment Directive (</a:t>
            </a:r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2006/54/EC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Race and Ethnicity Equality Directive (</a:t>
            </a:r>
            <a:r>
              <a:rPr lang="en-US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2000/43/EC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Equality Framework Directive (</a:t>
            </a:r>
            <a:r>
              <a:rPr lang="en-US" i="0" u="none" strike="noStrike" dirty="0"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2000/78/EC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Self-employment Equal Treatment Directive (</a:t>
            </a:r>
            <a:r>
              <a:rPr lang="en-US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2010/41/EU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Social Security Equal Treatment Directive (</a:t>
            </a:r>
            <a:r>
              <a:rPr lang="en-US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79/7/EEC</a:t>
            </a:r>
            <a:r>
              <a:rPr lang="en-US" dirty="0"/>
              <a:t>)</a:t>
            </a:r>
          </a:p>
          <a:p>
            <a:r>
              <a:rPr lang="en-US" sz="2400" dirty="0"/>
              <a:t>Requirement to ‘keep pace’ with amendments or replacements</a:t>
            </a:r>
          </a:p>
          <a:p>
            <a:r>
              <a:rPr lang="en-US" sz="2400" dirty="0"/>
              <a:t>Examples include Pay Transparency Directive (</a:t>
            </a:r>
            <a:r>
              <a:rPr lang="en-US" sz="2400" dirty="0"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2023/970</a:t>
            </a:r>
            <a:r>
              <a:rPr lang="en-US" sz="2400" dirty="0"/>
              <a:t>) and proposals on equality bodies (</a:t>
            </a:r>
            <a:r>
              <a:rPr lang="en-US" sz="2400" dirty="0"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2022/0400</a:t>
            </a:r>
            <a:r>
              <a:rPr lang="en-US" sz="2400" dirty="0"/>
              <a:t> &amp; </a:t>
            </a:r>
            <a:r>
              <a:rPr lang="en-US" sz="2400" dirty="0"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2022/0401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51045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B2E94-42C7-0343-319E-C1A52FFDD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1B9AD6"/>
                </a:solidFill>
              </a:rPr>
              <a:t>Non-diminution</a:t>
            </a:r>
            <a:endParaRPr lang="en-GB" b="1" dirty="0">
              <a:solidFill>
                <a:srgbClr val="1B9AD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E17A4-A7CC-8321-35D3-22B1B5573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Requirement to ensure non-diminution of rights </a:t>
            </a:r>
          </a:p>
          <a:p>
            <a:r>
              <a:rPr lang="en-US" dirty="0"/>
              <a:t>Range of threats from deregulatory UK Government</a:t>
            </a:r>
          </a:p>
          <a:p>
            <a:r>
              <a:rPr lang="en-US" dirty="0"/>
              <a:t>Failure to take concerns into account leading </a:t>
            </a:r>
            <a:r>
              <a:rPr lang="en-US"/>
              <a:t>to judicial </a:t>
            </a:r>
            <a:r>
              <a:rPr lang="en-US" dirty="0"/>
              <a:t>actions</a:t>
            </a:r>
          </a:p>
          <a:p>
            <a:r>
              <a:rPr lang="en-US" dirty="0"/>
              <a:t>Recent examples include Illegal Migration Act, Rwanda Act and the Data Protection and Digital Information Bill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6766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05D14-9FB0-5220-69FB-953C6D7A9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1B9AD6"/>
                </a:solidFill>
              </a:rPr>
              <a:t>Strengthen and Expand</a:t>
            </a:r>
            <a:endParaRPr lang="en-GB" b="1" dirty="0">
              <a:solidFill>
                <a:srgbClr val="1B9AD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9972D-08EF-AB5C-4517-32805DD80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Improve protections where advanced in the EU </a:t>
            </a:r>
          </a:p>
          <a:p>
            <a:r>
              <a:rPr lang="en-US" dirty="0"/>
              <a:t>Engages questions of north-south equivalence of rights</a:t>
            </a:r>
          </a:p>
          <a:p>
            <a:r>
              <a:rPr lang="en-US" dirty="0"/>
              <a:t>Addition to the Framework, voluntary alignment, or exploration of how they can be embedded in the future relationship treaty</a:t>
            </a:r>
          </a:p>
          <a:p>
            <a:r>
              <a:rPr lang="en-US" dirty="0"/>
              <a:t>Examples include the Platform Work Directive (</a:t>
            </a:r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2021/0414</a:t>
            </a:r>
            <a:r>
              <a:rPr lang="en-US" dirty="0"/>
              <a:t>),  Prohibition of products made with forced </a:t>
            </a:r>
            <a:r>
              <a:rPr lang="en-US" dirty="0" err="1"/>
              <a:t>labour</a:t>
            </a:r>
            <a:r>
              <a:rPr lang="en-US" dirty="0"/>
              <a:t> (</a:t>
            </a:r>
            <a:r>
              <a:rPr lang="en-US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2022</a:t>
            </a:r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/0269</a:t>
            </a:r>
            <a:r>
              <a:rPr lang="en-US" dirty="0"/>
              <a:t>), the Artificial Intelligence Act (</a:t>
            </a:r>
            <a:r>
              <a:rPr lang="en-US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2021/0106</a:t>
            </a:r>
            <a:r>
              <a:rPr lang="en-US" dirty="0"/>
              <a:t>), European Disability Card and European Parking Card for persons with disabilities (</a:t>
            </a:r>
            <a:r>
              <a:rPr lang="en-US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2023/0393</a:t>
            </a:r>
            <a:r>
              <a:rPr lang="en-US" dirty="0"/>
              <a:t>)</a:t>
            </a:r>
          </a:p>
          <a:p>
            <a:r>
              <a:rPr lang="en-US" dirty="0"/>
              <a:t>Additional risk of ‘unintended consequences’ where we are not considered e.g. </a:t>
            </a:r>
            <a:r>
              <a:rPr lang="en-US" dirty="0" err="1"/>
              <a:t>Defence</a:t>
            </a:r>
            <a:r>
              <a:rPr lang="en-US" dirty="0"/>
              <a:t> of Democracy proposals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316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98914-2723-AE0A-D9B3-A377262B9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1B9AD6"/>
                </a:solidFill>
              </a:rPr>
              <a:t>Visualising</a:t>
            </a:r>
            <a:r>
              <a:rPr lang="en-US" b="1" dirty="0">
                <a:solidFill>
                  <a:srgbClr val="1B9AD6"/>
                </a:solidFill>
              </a:rPr>
              <a:t> the processes</a:t>
            </a:r>
            <a:endParaRPr lang="en-GB" b="1" dirty="0">
              <a:solidFill>
                <a:srgbClr val="1B9AD6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41A413B-E68D-B5DC-B8A5-6BC3DAED0296}"/>
              </a:ext>
            </a:extLst>
          </p:cNvPr>
          <p:cNvCxnSpPr/>
          <p:nvPr/>
        </p:nvCxnSpPr>
        <p:spPr>
          <a:xfrm>
            <a:off x="838200" y="1825625"/>
            <a:ext cx="0" cy="4351338"/>
          </a:xfrm>
          <a:prstGeom prst="line">
            <a:avLst/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1EE5106-D8D8-50B3-F042-B9EA379199C2}"/>
              </a:ext>
            </a:extLst>
          </p:cNvPr>
          <p:cNvCxnSpPr/>
          <p:nvPr/>
        </p:nvCxnSpPr>
        <p:spPr>
          <a:xfrm>
            <a:off x="838200" y="6176963"/>
            <a:ext cx="10515600" cy="0"/>
          </a:xfrm>
          <a:prstGeom prst="line">
            <a:avLst/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6D70083-6D9F-5D87-B511-35EE5B740970}"/>
              </a:ext>
            </a:extLst>
          </p:cNvPr>
          <p:cNvSpPr/>
          <p:nvPr/>
        </p:nvSpPr>
        <p:spPr>
          <a:xfrm>
            <a:off x="937846" y="4909724"/>
            <a:ext cx="3587261" cy="1001103"/>
          </a:xfrm>
          <a:prstGeom prst="roundRect">
            <a:avLst/>
          </a:prstGeom>
          <a:pattFill prst="pct20">
            <a:fgClr>
              <a:srgbClr val="33475F"/>
            </a:fgClr>
            <a:bgClr>
              <a:schemeClr val="bg1"/>
            </a:bgClr>
          </a:patt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EU Acquis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AAE3A4B-F9C6-A2D1-6F82-51F8A6EB2A05}"/>
              </a:ext>
            </a:extLst>
          </p:cNvPr>
          <p:cNvSpPr/>
          <p:nvPr/>
        </p:nvSpPr>
        <p:spPr>
          <a:xfrm>
            <a:off x="937846" y="3607478"/>
            <a:ext cx="3587261" cy="1001103"/>
          </a:xfrm>
          <a:prstGeom prst="roundRect">
            <a:avLst/>
          </a:prstGeom>
          <a:pattFill prst="pct20">
            <a:fgClr>
              <a:srgbClr val="33475F"/>
            </a:fgClr>
            <a:bgClr>
              <a:schemeClr val="bg1"/>
            </a:bgClr>
          </a:patt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Annex 1 Directives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1EA6A2A-36C3-7AB4-FD21-CCE3C94E0EAE}"/>
              </a:ext>
            </a:extLst>
          </p:cNvPr>
          <p:cNvSpPr/>
          <p:nvPr/>
        </p:nvSpPr>
        <p:spPr>
          <a:xfrm>
            <a:off x="4624752" y="2427897"/>
            <a:ext cx="3587258" cy="1001103"/>
          </a:xfrm>
          <a:prstGeom prst="roundRect">
            <a:avLst/>
          </a:prstGeom>
          <a:pattFill prst="pct20">
            <a:fgClr>
              <a:srgbClr val="33475F"/>
            </a:fgClr>
            <a:bgClr>
              <a:schemeClr val="bg1"/>
            </a:bgClr>
          </a:patt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New EU law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AECFC6-F96A-A2CB-9FA3-CCEFE9F14D00}"/>
              </a:ext>
            </a:extLst>
          </p:cNvPr>
          <p:cNvSpPr txBox="1"/>
          <p:nvPr/>
        </p:nvSpPr>
        <p:spPr>
          <a:xfrm>
            <a:off x="3059722" y="6378339"/>
            <a:ext cx="2930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31 January 2020</a:t>
            </a:r>
            <a:endParaRPr lang="en-GB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A5CAB3-1A65-7F5F-0451-ECEC2E2B37E4}"/>
              </a:ext>
            </a:extLst>
          </p:cNvPr>
          <p:cNvCxnSpPr>
            <a:cxnSpLocks/>
          </p:cNvCxnSpPr>
          <p:nvPr/>
        </p:nvCxnSpPr>
        <p:spPr>
          <a:xfrm flipV="1">
            <a:off x="4560276" y="6169056"/>
            <a:ext cx="0" cy="193468"/>
          </a:xfrm>
          <a:prstGeom prst="line">
            <a:avLst/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0099D103-949D-857D-64B2-54262E9C9D12}"/>
              </a:ext>
            </a:extLst>
          </p:cNvPr>
          <p:cNvSpPr/>
          <p:nvPr/>
        </p:nvSpPr>
        <p:spPr>
          <a:xfrm>
            <a:off x="4624750" y="3388029"/>
            <a:ext cx="6120000" cy="1440000"/>
          </a:xfrm>
          <a:prstGeom prst="rightArrow">
            <a:avLst/>
          </a:prstGeom>
          <a:pattFill prst="pct10">
            <a:fgClr>
              <a:srgbClr val="1B9AD6"/>
            </a:fgClr>
            <a:bgClr>
              <a:schemeClr val="bg1"/>
            </a:bgClr>
          </a:patt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ysClr val="windowText" lastClr="000000"/>
                </a:solidFill>
              </a:rPr>
              <a:t>Keeping Pace</a:t>
            </a:r>
            <a:endParaRPr lang="en-GB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0E7D893D-401F-2FE3-C64A-51FD4F89BDB7}"/>
              </a:ext>
            </a:extLst>
          </p:cNvPr>
          <p:cNvSpPr/>
          <p:nvPr/>
        </p:nvSpPr>
        <p:spPr>
          <a:xfrm>
            <a:off x="8311657" y="2208448"/>
            <a:ext cx="3600000" cy="1440000"/>
          </a:xfrm>
          <a:prstGeom prst="rightArrow">
            <a:avLst/>
          </a:prstGeom>
          <a:pattFill prst="pct10">
            <a:fgClr>
              <a:srgbClr val="1B9AD6"/>
            </a:fgClr>
            <a:bgClr>
              <a:schemeClr val="bg1"/>
            </a:bgClr>
          </a:pattFill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ysClr val="windowText" lastClr="000000"/>
                </a:solidFill>
              </a:rPr>
              <a:t>Strengthen and expand</a:t>
            </a:r>
            <a:endParaRPr lang="en-GB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D6BFD314-45A3-1938-D3B9-2615DCEEE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4751" y="4690275"/>
            <a:ext cx="5040000" cy="1440000"/>
          </a:xfrm>
          <a:prstGeom prst="rightArrow">
            <a:avLst/>
          </a:prstGeom>
          <a:pattFill prst="pct10">
            <a:fgClr>
              <a:srgbClr val="1B9AD6"/>
            </a:fgClr>
            <a:bgClr>
              <a:schemeClr val="bg1"/>
            </a:bgClr>
          </a:patt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sz="2800" b="1" dirty="0">
                <a:solidFill>
                  <a:sysClr val="windowText" lastClr="000000"/>
                </a:solidFill>
              </a:rPr>
              <a:t>Non-diminution</a:t>
            </a:r>
            <a:endParaRPr lang="en-GB" sz="28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198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A5933-5038-4674-DC15-A1A97F813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1B9AD6"/>
                </a:solidFill>
              </a:rPr>
              <a:t>Challenges</a:t>
            </a:r>
            <a:endParaRPr lang="en-GB" b="1" dirty="0">
              <a:solidFill>
                <a:srgbClr val="1B9AD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24550-2566-23F3-F6E7-973E5AADE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are a number of challenges faced by civil society in advancing rights protections under Article 2:</a:t>
            </a:r>
          </a:p>
          <a:p>
            <a:pPr lvl="1"/>
            <a:r>
              <a:rPr lang="en-US" dirty="0"/>
              <a:t>Capacity</a:t>
            </a:r>
          </a:p>
          <a:p>
            <a:pPr lvl="1"/>
            <a:r>
              <a:rPr lang="en-US" dirty="0"/>
              <a:t>Technicality</a:t>
            </a:r>
          </a:p>
          <a:p>
            <a:pPr lvl="1"/>
            <a:r>
              <a:rPr lang="en-US" dirty="0"/>
              <a:t>Transparency</a:t>
            </a:r>
          </a:p>
          <a:p>
            <a:pPr lvl="1"/>
            <a:r>
              <a:rPr lang="en-US" dirty="0"/>
              <a:t>Openness</a:t>
            </a:r>
          </a:p>
          <a:p>
            <a:pPr lvl="1"/>
            <a:r>
              <a:rPr lang="en-US" dirty="0"/>
              <a:t>Access</a:t>
            </a:r>
          </a:p>
          <a:p>
            <a:pPr lvl="1"/>
            <a:r>
              <a:rPr lang="en-US" dirty="0"/>
              <a:t>Political interest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157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7F528-0432-94ED-12D8-797A170BB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1B9AD6"/>
                </a:solidFill>
              </a:rPr>
              <a:t>Response</a:t>
            </a:r>
            <a:endParaRPr lang="en-GB" b="1" dirty="0">
              <a:solidFill>
                <a:srgbClr val="1B9AD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18361-F3C1-ACB1-1C99-85651759E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Continued advocacy</a:t>
            </a:r>
          </a:p>
          <a:p>
            <a:r>
              <a:rPr lang="en-US" dirty="0"/>
              <a:t>Collaboration</a:t>
            </a:r>
          </a:p>
          <a:p>
            <a:r>
              <a:rPr lang="en-US" dirty="0"/>
              <a:t>Information sharing</a:t>
            </a:r>
          </a:p>
          <a:p>
            <a:r>
              <a:rPr lang="en-GB"/>
              <a:t>Broad engagement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075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</Words>
  <Application>Microsoft Office PowerPoint</Application>
  <PresentationFormat>Widescreen</PresentationFormat>
  <Paragraphs>59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Civil Society Perspective on Article 2 and the Windsor Framework</vt:lpstr>
      <vt:lpstr>Protecting human rights in Northern Ireland</vt:lpstr>
      <vt:lpstr>Keeping pace</vt:lpstr>
      <vt:lpstr>Non-diminution</vt:lpstr>
      <vt:lpstr>Strengthen and Expand</vt:lpstr>
      <vt:lpstr>Visualising the processes</vt:lpstr>
      <vt:lpstr>Challenges</vt:lpstr>
      <vt:lpstr>Response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Brexit and human rights</dc:title>
  <dc:creator>Niall Robb</dc:creator>
  <cp:lastModifiedBy>Niall Robb</cp:lastModifiedBy>
  <cp:revision>2</cp:revision>
  <dcterms:created xsi:type="dcterms:W3CDTF">2024-05-22T07:39:13Z</dcterms:created>
  <dcterms:modified xsi:type="dcterms:W3CDTF">2024-07-02T15:41:59Z</dcterms:modified>
</cp:coreProperties>
</file>