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58" r:id="rId4"/>
    <p:sldId id="266" r:id="rId5"/>
    <p:sldId id="267" r:id="rId6"/>
    <p:sldId id="259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ADA7B-4E49-625F-4CA1-A7B27521E3D9}" v="87" dt="2023-06-13T08:37:35.982"/>
    <p1510:client id="{F879DEB2-65AB-3BB2-BEC3-70B0FE3DDA37}" v="5" dt="2023-06-13T08:38:58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86536" autoAdjust="0"/>
  </p:normalViewPr>
  <p:slideViewPr>
    <p:cSldViewPr snapToGrid="0">
      <p:cViewPr varScale="1">
        <p:scale>
          <a:sx n="98" d="100"/>
          <a:sy n="98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0B618-135F-48A3-859F-A40B9D9F027F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921FA47F-C19B-4EA1-B642-768496BCF2E5}">
      <dgm:prSet/>
      <dgm:spPr/>
      <dgm:t>
        <a:bodyPr/>
        <a:lstStyle/>
        <a:p>
          <a:r>
            <a:rPr lang="en-US" dirty="0"/>
            <a:t>Legislation and leadership</a:t>
          </a:r>
        </a:p>
      </dgm:t>
    </dgm:pt>
    <dgm:pt modelId="{5A9313DA-5E74-44C7-847C-99DC60C054EF}" type="parTrans" cxnId="{4F3F2748-BA92-4456-870A-4FE2AB61991B}">
      <dgm:prSet/>
      <dgm:spPr/>
      <dgm:t>
        <a:bodyPr/>
        <a:lstStyle/>
        <a:p>
          <a:endParaRPr lang="en-US"/>
        </a:p>
      </dgm:t>
    </dgm:pt>
    <dgm:pt modelId="{2284CE30-00EC-47E4-ADFE-45622CB4C235}" type="sibTrans" cxnId="{4F3F2748-BA92-4456-870A-4FE2AB61991B}">
      <dgm:prSet/>
      <dgm:spPr/>
      <dgm:t>
        <a:bodyPr/>
        <a:lstStyle/>
        <a:p>
          <a:endParaRPr lang="en-US"/>
        </a:p>
      </dgm:t>
    </dgm:pt>
    <dgm:pt modelId="{DB6DD8F4-1D37-46CE-A9DC-F0A41CA67D30}">
      <dgm:prSet/>
      <dgm:spPr/>
      <dgm:t>
        <a:bodyPr/>
        <a:lstStyle/>
        <a:p>
          <a:r>
            <a:rPr lang="en-US" dirty="0"/>
            <a:t>Involving people with an interest</a:t>
          </a:r>
        </a:p>
      </dgm:t>
    </dgm:pt>
    <dgm:pt modelId="{3171782A-789F-4190-B461-24E8BB504340}" type="parTrans" cxnId="{2A212E23-6AA7-4480-8D4F-302A74562A4B}">
      <dgm:prSet/>
      <dgm:spPr/>
      <dgm:t>
        <a:bodyPr/>
        <a:lstStyle/>
        <a:p>
          <a:endParaRPr lang="en-US"/>
        </a:p>
      </dgm:t>
    </dgm:pt>
    <dgm:pt modelId="{3D2EA324-9A1F-494D-BDAD-F586B32B7A14}" type="sibTrans" cxnId="{2A212E23-6AA7-4480-8D4F-302A74562A4B}">
      <dgm:prSet/>
      <dgm:spPr/>
      <dgm:t>
        <a:bodyPr/>
        <a:lstStyle/>
        <a:p>
          <a:endParaRPr lang="en-US"/>
        </a:p>
      </dgm:t>
    </dgm:pt>
    <dgm:pt modelId="{13ACA5F5-DCC7-499B-93E1-935A5C9B0579}">
      <dgm:prSet/>
      <dgm:spPr/>
      <dgm:t>
        <a:bodyPr/>
        <a:lstStyle/>
        <a:p>
          <a:r>
            <a:rPr lang="en-US" dirty="0"/>
            <a:t>Guidance</a:t>
          </a:r>
        </a:p>
      </dgm:t>
    </dgm:pt>
    <dgm:pt modelId="{A19055D4-2CE2-456A-8294-A243EECA5B84}" type="parTrans" cxnId="{2730B2A5-5580-4B97-B2B6-E684E600FF33}">
      <dgm:prSet/>
      <dgm:spPr/>
      <dgm:t>
        <a:bodyPr/>
        <a:lstStyle/>
        <a:p>
          <a:endParaRPr lang="en-US"/>
        </a:p>
      </dgm:t>
    </dgm:pt>
    <dgm:pt modelId="{98BC072A-E786-48DD-861B-FEE52EE48C27}" type="sibTrans" cxnId="{2730B2A5-5580-4B97-B2B6-E684E600FF33}">
      <dgm:prSet/>
      <dgm:spPr/>
      <dgm:t>
        <a:bodyPr/>
        <a:lstStyle/>
        <a:p>
          <a:endParaRPr lang="en-US"/>
        </a:p>
      </dgm:t>
    </dgm:pt>
    <dgm:pt modelId="{284827D5-A6B4-4727-9B01-FAF70A725D36}">
      <dgm:prSet/>
      <dgm:spPr/>
      <dgm:t>
        <a:bodyPr/>
        <a:lstStyle/>
        <a:p>
          <a:r>
            <a:rPr lang="en-US" dirty="0"/>
            <a:t>Impact assessment</a:t>
          </a:r>
        </a:p>
      </dgm:t>
    </dgm:pt>
    <dgm:pt modelId="{32EAE391-ADCD-474E-9683-25DDB0CA8BEE}" type="parTrans" cxnId="{AAD1D772-C8EE-4024-B201-8414E627B1F3}">
      <dgm:prSet/>
      <dgm:spPr/>
      <dgm:t>
        <a:bodyPr/>
        <a:lstStyle/>
        <a:p>
          <a:endParaRPr lang="en-US"/>
        </a:p>
      </dgm:t>
    </dgm:pt>
    <dgm:pt modelId="{66202F36-ABC9-463F-89A3-7BC5CE924B03}" type="sibTrans" cxnId="{AAD1D772-C8EE-4024-B201-8414E627B1F3}">
      <dgm:prSet/>
      <dgm:spPr/>
      <dgm:t>
        <a:bodyPr/>
        <a:lstStyle/>
        <a:p>
          <a:endParaRPr lang="en-US"/>
        </a:p>
      </dgm:t>
    </dgm:pt>
    <dgm:pt modelId="{E5992749-8FDF-4AD4-A62C-6ACD204D79DE}">
      <dgm:prSet/>
      <dgm:spPr/>
      <dgm:t>
        <a:bodyPr/>
        <a:lstStyle/>
        <a:p>
          <a:r>
            <a:rPr lang="en-US" dirty="0"/>
            <a:t>Process alignment</a:t>
          </a:r>
        </a:p>
      </dgm:t>
    </dgm:pt>
    <dgm:pt modelId="{88EEF644-2CAC-4418-929F-2477E5DE56E7}" type="parTrans" cxnId="{CAA1D0D5-5181-4720-8499-1D16733BB3C0}">
      <dgm:prSet/>
      <dgm:spPr/>
      <dgm:t>
        <a:bodyPr/>
        <a:lstStyle/>
        <a:p>
          <a:endParaRPr lang="en-US"/>
        </a:p>
      </dgm:t>
    </dgm:pt>
    <dgm:pt modelId="{22E01127-D51C-4582-A426-7154902B7EF4}" type="sibTrans" cxnId="{CAA1D0D5-5181-4720-8499-1D16733BB3C0}">
      <dgm:prSet/>
      <dgm:spPr/>
      <dgm:t>
        <a:bodyPr/>
        <a:lstStyle/>
        <a:p>
          <a:endParaRPr lang="en-US"/>
        </a:p>
      </dgm:t>
    </dgm:pt>
    <dgm:pt modelId="{E11782F2-1143-4C2A-926C-92BD470D5D0D}">
      <dgm:prSet/>
      <dgm:spPr/>
      <dgm:t>
        <a:bodyPr/>
        <a:lstStyle/>
        <a:p>
          <a:r>
            <a:rPr lang="en-US" dirty="0"/>
            <a:t>Monitoring</a:t>
          </a:r>
        </a:p>
      </dgm:t>
    </dgm:pt>
    <dgm:pt modelId="{3CE5D8AE-ECB4-473E-A885-DA5EFE405F2A}" type="parTrans" cxnId="{3DFBEE15-AFC0-4702-A8CF-71BD27FA16CA}">
      <dgm:prSet/>
      <dgm:spPr/>
      <dgm:t>
        <a:bodyPr/>
        <a:lstStyle/>
        <a:p>
          <a:endParaRPr lang="en-US"/>
        </a:p>
      </dgm:t>
    </dgm:pt>
    <dgm:pt modelId="{915DCB2D-EDFD-4C73-9305-41CE19058786}" type="sibTrans" cxnId="{3DFBEE15-AFC0-4702-A8CF-71BD27FA16CA}">
      <dgm:prSet/>
      <dgm:spPr/>
      <dgm:t>
        <a:bodyPr/>
        <a:lstStyle/>
        <a:p>
          <a:endParaRPr lang="en-US"/>
        </a:p>
      </dgm:t>
    </dgm:pt>
    <dgm:pt modelId="{6614DC6D-B92C-411E-9403-D7E94A0D1165}">
      <dgm:prSet/>
      <dgm:spPr/>
      <dgm:t>
        <a:bodyPr/>
        <a:lstStyle/>
        <a:p>
          <a:r>
            <a:rPr lang="en-US" dirty="0"/>
            <a:t>Accountability and enforcement</a:t>
          </a:r>
        </a:p>
      </dgm:t>
    </dgm:pt>
    <dgm:pt modelId="{E7268915-009C-44D9-AFE0-A2EF871C4EAE}" type="parTrans" cxnId="{04F7C812-8F73-4E03-8FE6-01DF569F6A56}">
      <dgm:prSet/>
      <dgm:spPr/>
      <dgm:t>
        <a:bodyPr/>
        <a:lstStyle/>
        <a:p>
          <a:endParaRPr lang="en-US"/>
        </a:p>
      </dgm:t>
    </dgm:pt>
    <dgm:pt modelId="{89EF8D7A-E496-41CA-B44B-E9D5622E0739}" type="sibTrans" cxnId="{04F7C812-8F73-4E03-8FE6-01DF569F6A56}">
      <dgm:prSet/>
      <dgm:spPr/>
      <dgm:t>
        <a:bodyPr/>
        <a:lstStyle/>
        <a:p>
          <a:endParaRPr lang="en-US"/>
        </a:p>
      </dgm:t>
    </dgm:pt>
    <dgm:pt modelId="{F7827292-3ACD-43B7-B6CB-A8FFFC3F3E00}">
      <dgm:prSet/>
      <dgm:spPr/>
      <dgm:t>
        <a:bodyPr/>
        <a:lstStyle/>
        <a:p>
          <a:r>
            <a:rPr lang="en-US" dirty="0"/>
            <a:t>Raising awareness</a:t>
          </a:r>
        </a:p>
      </dgm:t>
    </dgm:pt>
    <dgm:pt modelId="{A9C0A249-519A-4423-9633-F7881CC1233B}" type="parTrans" cxnId="{8B6D7538-0E58-47E4-8BCF-A31836728004}">
      <dgm:prSet/>
      <dgm:spPr/>
      <dgm:t>
        <a:bodyPr/>
        <a:lstStyle/>
        <a:p>
          <a:endParaRPr lang="en-US"/>
        </a:p>
      </dgm:t>
    </dgm:pt>
    <dgm:pt modelId="{890BFA44-664B-4694-90DB-66A71E4349B2}" type="sibTrans" cxnId="{8B6D7538-0E58-47E4-8BCF-A31836728004}">
      <dgm:prSet/>
      <dgm:spPr/>
      <dgm:t>
        <a:bodyPr/>
        <a:lstStyle/>
        <a:p>
          <a:endParaRPr lang="en-US"/>
        </a:p>
      </dgm:t>
    </dgm:pt>
    <dgm:pt modelId="{67FA7781-DFA5-4503-A8D6-1B8BB1372F8A}">
      <dgm:prSet/>
      <dgm:spPr/>
      <dgm:t>
        <a:bodyPr/>
        <a:lstStyle/>
        <a:p>
          <a:pPr rtl="0"/>
          <a:r>
            <a:rPr lang="en-US" dirty="0"/>
            <a:t>Covid-19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135450FA-C1EF-43F0-8C6C-46526467424D}" type="parTrans" cxnId="{21BFBDF7-35DF-4C63-BCE4-8084AF1FEEFF}">
      <dgm:prSet/>
      <dgm:spPr/>
      <dgm:t>
        <a:bodyPr/>
        <a:lstStyle/>
        <a:p>
          <a:endParaRPr lang="en-US"/>
        </a:p>
      </dgm:t>
    </dgm:pt>
    <dgm:pt modelId="{0232BF33-B467-4492-987B-7E967D573507}" type="sibTrans" cxnId="{21BFBDF7-35DF-4C63-BCE4-8084AF1FEEFF}">
      <dgm:prSet/>
      <dgm:spPr/>
      <dgm:t>
        <a:bodyPr/>
        <a:lstStyle/>
        <a:p>
          <a:endParaRPr lang="en-US"/>
        </a:p>
      </dgm:t>
    </dgm:pt>
    <dgm:pt modelId="{F7884033-1D7D-9F44-A2B0-88E774E19E29}" type="pres">
      <dgm:prSet presAssocID="{5E90B618-135F-48A3-859F-A40B9D9F027F}" presName="diagram" presStyleCnt="0">
        <dgm:presLayoutVars>
          <dgm:dir/>
          <dgm:resizeHandles val="exact"/>
        </dgm:presLayoutVars>
      </dgm:prSet>
      <dgm:spPr/>
    </dgm:pt>
    <dgm:pt modelId="{D64C0C3B-A478-B14C-A58D-2CEF6F936DFC}" type="pres">
      <dgm:prSet presAssocID="{921FA47F-C19B-4EA1-B642-768496BCF2E5}" presName="node" presStyleLbl="node1" presStyleIdx="0" presStyleCnt="9">
        <dgm:presLayoutVars>
          <dgm:bulletEnabled val="1"/>
        </dgm:presLayoutVars>
      </dgm:prSet>
      <dgm:spPr/>
    </dgm:pt>
    <dgm:pt modelId="{441F2D13-73ED-494E-808B-35A387475AED}" type="pres">
      <dgm:prSet presAssocID="{2284CE30-00EC-47E4-ADFE-45622CB4C235}" presName="sibTrans" presStyleCnt="0"/>
      <dgm:spPr/>
    </dgm:pt>
    <dgm:pt modelId="{6C725A70-032A-FD41-9219-082AFE6D2CDC}" type="pres">
      <dgm:prSet presAssocID="{DB6DD8F4-1D37-46CE-A9DC-F0A41CA67D30}" presName="node" presStyleLbl="node1" presStyleIdx="1" presStyleCnt="9">
        <dgm:presLayoutVars>
          <dgm:bulletEnabled val="1"/>
        </dgm:presLayoutVars>
      </dgm:prSet>
      <dgm:spPr/>
    </dgm:pt>
    <dgm:pt modelId="{6F1CE3CD-2CB4-0D45-AC1F-D8ACF66AACE3}" type="pres">
      <dgm:prSet presAssocID="{3D2EA324-9A1F-494D-BDAD-F586B32B7A14}" presName="sibTrans" presStyleCnt="0"/>
      <dgm:spPr/>
    </dgm:pt>
    <dgm:pt modelId="{3D5C9AF0-1A17-E446-B271-5A536DB9054D}" type="pres">
      <dgm:prSet presAssocID="{13ACA5F5-DCC7-499B-93E1-935A5C9B0579}" presName="node" presStyleLbl="node1" presStyleIdx="2" presStyleCnt="9">
        <dgm:presLayoutVars>
          <dgm:bulletEnabled val="1"/>
        </dgm:presLayoutVars>
      </dgm:prSet>
      <dgm:spPr/>
    </dgm:pt>
    <dgm:pt modelId="{6C10FF1E-1391-C547-8AAE-35C46CDF8F20}" type="pres">
      <dgm:prSet presAssocID="{98BC072A-E786-48DD-861B-FEE52EE48C27}" presName="sibTrans" presStyleCnt="0"/>
      <dgm:spPr/>
    </dgm:pt>
    <dgm:pt modelId="{2E771BDE-09C2-E148-BC4E-97C18EFC6057}" type="pres">
      <dgm:prSet presAssocID="{284827D5-A6B4-4727-9B01-FAF70A725D36}" presName="node" presStyleLbl="node1" presStyleIdx="3" presStyleCnt="9">
        <dgm:presLayoutVars>
          <dgm:bulletEnabled val="1"/>
        </dgm:presLayoutVars>
      </dgm:prSet>
      <dgm:spPr/>
    </dgm:pt>
    <dgm:pt modelId="{CCEDF5C6-E6ED-DC4D-99FB-F2C86C1CAAFA}" type="pres">
      <dgm:prSet presAssocID="{66202F36-ABC9-463F-89A3-7BC5CE924B03}" presName="sibTrans" presStyleCnt="0"/>
      <dgm:spPr/>
    </dgm:pt>
    <dgm:pt modelId="{B13C2C50-0091-A24E-BE52-30ECA56C9C32}" type="pres">
      <dgm:prSet presAssocID="{E5992749-8FDF-4AD4-A62C-6ACD204D79DE}" presName="node" presStyleLbl="node1" presStyleIdx="4" presStyleCnt="9">
        <dgm:presLayoutVars>
          <dgm:bulletEnabled val="1"/>
        </dgm:presLayoutVars>
      </dgm:prSet>
      <dgm:spPr/>
    </dgm:pt>
    <dgm:pt modelId="{A97DAAD5-D300-EB47-AC0F-C889FBB56B84}" type="pres">
      <dgm:prSet presAssocID="{22E01127-D51C-4582-A426-7154902B7EF4}" presName="sibTrans" presStyleCnt="0"/>
      <dgm:spPr/>
    </dgm:pt>
    <dgm:pt modelId="{7A12816C-DE02-0E4F-A0C2-F49AFFD183B0}" type="pres">
      <dgm:prSet presAssocID="{E11782F2-1143-4C2A-926C-92BD470D5D0D}" presName="node" presStyleLbl="node1" presStyleIdx="5" presStyleCnt="9">
        <dgm:presLayoutVars>
          <dgm:bulletEnabled val="1"/>
        </dgm:presLayoutVars>
      </dgm:prSet>
      <dgm:spPr/>
    </dgm:pt>
    <dgm:pt modelId="{B44267CE-DE46-7941-A5E3-0C4DCACAA25B}" type="pres">
      <dgm:prSet presAssocID="{915DCB2D-EDFD-4C73-9305-41CE19058786}" presName="sibTrans" presStyleCnt="0"/>
      <dgm:spPr/>
    </dgm:pt>
    <dgm:pt modelId="{DC0C1E62-8997-D14E-ACB5-0AB0E4CF940B}" type="pres">
      <dgm:prSet presAssocID="{6614DC6D-B92C-411E-9403-D7E94A0D1165}" presName="node" presStyleLbl="node1" presStyleIdx="6" presStyleCnt="9">
        <dgm:presLayoutVars>
          <dgm:bulletEnabled val="1"/>
        </dgm:presLayoutVars>
      </dgm:prSet>
      <dgm:spPr/>
    </dgm:pt>
    <dgm:pt modelId="{788C34DF-71F1-AD4E-A1F4-8F6FFFD28209}" type="pres">
      <dgm:prSet presAssocID="{89EF8D7A-E496-41CA-B44B-E9D5622E0739}" presName="sibTrans" presStyleCnt="0"/>
      <dgm:spPr/>
    </dgm:pt>
    <dgm:pt modelId="{397DB0E0-8D07-9A4D-81D1-2AD751A9417E}" type="pres">
      <dgm:prSet presAssocID="{F7827292-3ACD-43B7-B6CB-A8FFFC3F3E00}" presName="node" presStyleLbl="node1" presStyleIdx="7" presStyleCnt="9">
        <dgm:presLayoutVars>
          <dgm:bulletEnabled val="1"/>
        </dgm:presLayoutVars>
      </dgm:prSet>
      <dgm:spPr/>
    </dgm:pt>
    <dgm:pt modelId="{06A6CFF8-EDCB-6142-8552-1589748713B6}" type="pres">
      <dgm:prSet presAssocID="{890BFA44-664B-4694-90DB-66A71E4349B2}" presName="sibTrans" presStyleCnt="0"/>
      <dgm:spPr/>
    </dgm:pt>
    <dgm:pt modelId="{1AD7BA8A-22D6-6544-B6E1-E9396E0C75DE}" type="pres">
      <dgm:prSet presAssocID="{67FA7781-DFA5-4503-A8D6-1B8BB1372F8A}" presName="node" presStyleLbl="node1" presStyleIdx="8" presStyleCnt="9">
        <dgm:presLayoutVars>
          <dgm:bulletEnabled val="1"/>
        </dgm:presLayoutVars>
      </dgm:prSet>
      <dgm:spPr/>
    </dgm:pt>
  </dgm:ptLst>
  <dgm:cxnLst>
    <dgm:cxn modelId="{6312B601-6852-4349-AC9F-E7F54C67D3BB}" type="presOf" srcId="{13ACA5F5-DCC7-499B-93E1-935A5C9B0579}" destId="{3D5C9AF0-1A17-E446-B271-5A536DB9054D}" srcOrd="0" destOrd="0" presId="urn:microsoft.com/office/officeart/2005/8/layout/default"/>
    <dgm:cxn modelId="{04F7C812-8F73-4E03-8FE6-01DF569F6A56}" srcId="{5E90B618-135F-48A3-859F-A40B9D9F027F}" destId="{6614DC6D-B92C-411E-9403-D7E94A0D1165}" srcOrd="6" destOrd="0" parTransId="{E7268915-009C-44D9-AFE0-A2EF871C4EAE}" sibTransId="{89EF8D7A-E496-41CA-B44B-E9D5622E0739}"/>
    <dgm:cxn modelId="{3DFBEE15-AFC0-4702-A8CF-71BD27FA16CA}" srcId="{5E90B618-135F-48A3-859F-A40B9D9F027F}" destId="{E11782F2-1143-4C2A-926C-92BD470D5D0D}" srcOrd="5" destOrd="0" parTransId="{3CE5D8AE-ECB4-473E-A885-DA5EFE405F2A}" sibTransId="{915DCB2D-EDFD-4C73-9305-41CE19058786}"/>
    <dgm:cxn modelId="{0EFD901A-E2F7-4262-BFAA-46B13718CE3C}" type="presOf" srcId="{921FA47F-C19B-4EA1-B642-768496BCF2E5}" destId="{D64C0C3B-A478-B14C-A58D-2CEF6F936DFC}" srcOrd="0" destOrd="0" presId="urn:microsoft.com/office/officeart/2005/8/layout/default"/>
    <dgm:cxn modelId="{2A212E23-6AA7-4480-8D4F-302A74562A4B}" srcId="{5E90B618-135F-48A3-859F-A40B9D9F027F}" destId="{DB6DD8F4-1D37-46CE-A9DC-F0A41CA67D30}" srcOrd="1" destOrd="0" parTransId="{3171782A-789F-4190-B461-24E8BB504340}" sibTransId="{3D2EA324-9A1F-494D-BDAD-F586B32B7A14}"/>
    <dgm:cxn modelId="{743CCC35-9C72-45BD-8E5A-F4E2B40611F0}" type="presOf" srcId="{DB6DD8F4-1D37-46CE-A9DC-F0A41CA67D30}" destId="{6C725A70-032A-FD41-9219-082AFE6D2CDC}" srcOrd="0" destOrd="0" presId="urn:microsoft.com/office/officeart/2005/8/layout/default"/>
    <dgm:cxn modelId="{8B6D7538-0E58-47E4-8BCF-A31836728004}" srcId="{5E90B618-135F-48A3-859F-A40B9D9F027F}" destId="{F7827292-3ACD-43B7-B6CB-A8FFFC3F3E00}" srcOrd="7" destOrd="0" parTransId="{A9C0A249-519A-4423-9633-F7881CC1233B}" sibTransId="{890BFA44-664B-4694-90DB-66A71E4349B2}"/>
    <dgm:cxn modelId="{8C4F8A3F-98EA-4DA6-83B3-0EBBDDA55B6B}" type="presOf" srcId="{E11782F2-1143-4C2A-926C-92BD470D5D0D}" destId="{7A12816C-DE02-0E4F-A0C2-F49AFFD183B0}" srcOrd="0" destOrd="0" presId="urn:microsoft.com/office/officeart/2005/8/layout/default"/>
    <dgm:cxn modelId="{4F3F2748-BA92-4456-870A-4FE2AB61991B}" srcId="{5E90B618-135F-48A3-859F-A40B9D9F027F}" destId="{921FA47F-C19B-4EA1-B642-768496BCF2E5}" srcOrd="0" destOrd="0" parTransId="{5A9313DA-5E74-44C7-847C-99DC60C054EF}" sibTransId="{2284CE30-00EC-47E4-ADFE-45622CB4C235}"/>
    <dgm:cxn modelId="{F1C1014D-1C6B-4087-B26A-3BFFFE05153B}" type="presOf" srcId="{F7827292-3ACD-43B7-B6CB-A8FFFC3F3E00}" destId="{397DB0E0-8D07-9A4D-81D1-2AD751A9417E}" srcOrd="0" destOrd="0" presId="urn:microsoft.com/office/officeart/2005/8/layout/default"/>
    <dgm:cxn modelId="{AAD1D772-C8EE-4024-B201-8414E627B1F3}" srcId="{5E90B618-135F-48A3-859F-A40B9D9F027F}" destId="{284827D5-A6B4-4727-9B01-FAF70A725D36}" srcOrd="3" destOrd="0" parTransId="{32EAE391-ADCD-474E-9683-25DDB0CA8BEE}" sibTransId="{66202F36-ABC9-463F-89A3-7BC5CE924B03}"/>
    <dgm:cxn modelId="{D3401D7D-9991-4580-B48D-ED8E7A8044FF}" type="presOf" srcId="{284827D5-A6B4-4727-9B01-FAF70A725D36}" destId="{2E771BDE-09C2-E148-BC4E-97C18EFC6057}" srcOrd="0" destOrd="0" presId="urn:microsoft.com/office/officeart/2005/8/layout/default"/>
    <dgm:cxn modelId="{06292A87-022A-4AE0-B166-6DC6677AA70E}" type="presOf" srcId="{67FA7781-DFA5-4503-A8D6-1B8BB1372F8A}" destId="{1AD7BA8A-22D6-6544-B6E1-E9396E0C75DE}" srcOrd="0" destOrd="0" presId="urn:microsoft.com/office/officeart/2005/8/layout/default"/>
    <dgm:cxn modelId="{2730B2A5-5580-4B97-B2B6-E684E600FF33}" srcId="{5E90B618-135F-48A3-859F-A40B9D9F027F}" destId="{13ACA5F5-DCC7-499B-93E1-935A5C9B0579}" srcOrd="2" destOrd="0" parTransId="{A19055D4-2CE2-456A-8294-A243EECA5B84}" sibTransId="{98BC072A-E786-48DD-861B-FEE52EE48C27}"/>
    <dgm:cxn modelId="{9A3BE3D4-E825-4485-94B5-86CE0704A368}" type="presOf" srcId="{E5992749-8FDF-4AD4-A62C-6ACD204D79DE}" destId="{B13C2C50-0091-A24E-BE52-30ECA56C9C32}" srcOrd="0" destOrd="0" presId="urn:microsoft.com/office/officeart/2005/8/layout/default"/>
    <dgm:cxn modelId="{CAA1D0D5-5181-4720-8499-1D16733BB3C0}" srcId="{5E90B618-135F-48A3-859F-A40B9D9F027F}" destId="{E5992749-8FDF-4AD4-A62C-6ACD204D79DE}" srcOrd="4" destOrd="0" parTransId="{88EEF644-2CAC-4418-929F-2477E5DE56E7}" sibTransId="{22E01127-D51C-4582-A426-7154902B7EF4}"/>
    <dgm:cxn modelId="{642399DC-2895-4561-8DA7-3D695907D84F}" type="presOf" srcId="{5E90B618-135F-48A3-859F-A40B9D9F027F}" destId="{F7884033-1D7D-9F44-A2B0-88E774E19E29}" srcOrd="0" destOrd="0" presId="urn:microsoft.com/office/officeart/2005/8/layout/default"/>
    <dgm:cxn modelId="{BA09DCED-3A5E-4D69-B551-5DA16BCB0056}" type="presOf" srcId="{6614DC6D-B92C-411E-9403-D7E94A0D1165}" destId="{DC0C1E62-8997-D14E-ACB5-0AB0E4CF940B}" srcOrd="0" destOrd="0" presId="urn:microsoft.com/office/officeart/2005/8/layout/default"/>
    <dgm:cxn modelId="{21BFBDF7-35DF-4C63-BCE4-8084AF1FEEFF}" srcId="{5E90B618-135F-48A3-859F-A40B9D9F027F}" destId="{67FA7781-DFA5-4503-A8D6-1B8BB1372F8A}" srcOrd="8" destOrd="0" parTransId="{135450FA-C1EF-43F0-8C6C-46526467424D}" sibTransId="{0232BF33-B467-4492-987B-7E967D573507}"/>
    <dgm:cxn modelId="{2B90290D-CFA1-4F91-AC5F-80F6FA2A681E}" type="presParOf" srcId="{F7884033-1D7D-9F44-A2B0-88E774E19E29}" destId="{D64C0C3B-A478-B14C-A58D-2CEF6F936DFC}" srcOrd="0" destOrd="0" presId="urn:microsoft.com/office/officeart/2005/8/layout/default"/>
    <dgm:cxn modelId="{157C24BA-D1A4-4FA4-8F1E-4F1BD1BDBBC5}" type="presParOf" srcId="{F7884033-1D7D-9F44-A2B0-88E774E19E29}" destId="{441F2D13-73ED-494E-808B-35A387475AED}" srcOrd="1" destOrd="0" presId="urn:microsoft.com/office/officeart/2005/8/layout/default"/>
    <dgm:cxn modelId="{E5737603-B441-4ECA-B007-EA0426019407}" type="presParOf" srcId="{F7884033-1D7D-9F44-A2B0-88E774E19E29}" destId="{6C725A70-032A-FD41-9219-082AFE6D2CDC}" srcOrd="2" destOrd="0" presId="urn:microsoft.com/office/officeart/2005/8/layout/default"/>
    <dgm:cxn modelId="{C99D9DCB-598C-49CF-BA97-16DB498F2875}" type="presParOf" srcId="{F7884033-1D7D-9F44-A2B0-88E774E19E29}" destId="{6F1CE3CD-2CB4-0D45-AC1F-D8ACF66AACE3}" srcOrd="3" destOrd="0" presId="urn:microsoft.com/office/officeart/2005/8/layout/default"/>
    <dgm:cxn modelId="{5675D2A0-83B7-4AFC-A638-C7CA34568F9A}" type="presParOf" srcId="{F7884033-1D7D-9F44-A2B0-88E774E19E29}" destId="{3D5C9AF0-1A17-E446-B271-5A536DB9054D}" srcOrd="4" destOrd="0" presId="urn:microsoft.com/office/officeart/2005/8/layout/default"/>
    <dgm:cxn modelId="{4CE5EA95-C97D-4466-891A-40AA4BF4F264}" type="presParOf" srcId="{F7884033-1D7D-9F44-A2B0-88E774E19E29}" destId="{6C10FF1E-1391-C547-8AAE-35C46CDF8F20}" srcOrd="5" destOrd="0" presId="urn:microsoft.com/office/officeart/2005/8/layout/default"/>
    <dgm:cxn modelId="{20F8C516-6D49-4B3C-A81D-DC1CFA7E06F3}" type="presParOf" srcId="{F7884033-1D7D-9F44-A2B0-88E774E19E29}" destId="{2E771BDE-09C2-E148-BC4E-97C18EFC6057}" srcOrd="6" destOrd="0" presId="urn:microsoft.com/office/officeart/2005/8/layout/default"/>
    <dgm:cxn modelId="{EE9BF46D-8693-4230-A7E6-F24DFB7AF462}" type="presParOf" srcId="{F7884033-1D7D-9F44-A2B0-88E774E19E29}" destId="{CCEDF5C6-E6ED-DC4D-99FB-F2C86C1CAAFA}" srcOrd="7" destOrd="0" presId="urn:microsoft.com/office/officeart/2005/8/layout/default"/>
    <dgm:cxn modelId="{E39FC448-C951-41FE-8BB3-F7930A4A54A2}" type="presParOf" srcId="{F7884033-1D7D-9F44-A2B0-88E774E19E29}" destId="{B13C2C50-0091-A24E-BE52-30ECA56C9C32}" srcOrd="8" destOrd="0" presId="urn:microsoft.com/office/officeart/2005/8/layout/default"/>
    <dgm:cxn modelId="{C8B1087A-486A-494A-9F74-7A127A56E340}" type="presParOf" srcId="{F7884033-1D7D-9F44-A2B0-88E774E19E29}" destId="{A97DAAD5-D300-EB47-AC0F-C889FBB56B84}" srcOrd="9" destOrd="0" presId="urn:microsoft.com/office/officeart/2005/8/layout/default"/>
    <dgm:cxn modelId="{70D0A5E9-902D-4799-A6AA-D7CC128E95B0}" type="presParOf" srcId="{F7884033-1D7D-9F44-A2B0-88E774E19E29}" destId="{7A12816C-DE02-0E4F-A0C2-F49AFFD183B0}" srcOrd="10" destOrd="0" presId="urn:microsoft.com/office/officeart/2005/8/layout/default"/>
    <dgm:cxn modelId="{4157156C-2DF5-401C-AA9B-302D3FF1990D}" type="presParOf" srcId="{F7884033-1D7D-9F44-A2B0-88E774E19E29}" destId="{B44267CE-DE46-7941-A5E3-0C4DCACAA25B}" srcOrd="11" destOrd="0" presId="urn:microsoft.com/office/officeart/2005/8/layout/default"/>
    <dgm:cxn modelId="{D26E9D58-7385-4923-8CA4-2A2328C3F187}" type="presParOf" srcId="{F7884033-1D7D-9F44-A2B0-88E774E19E29}" destId="{DC0C1E62-8997-D14E-ACB5-0AB0E4CF940B}" srcOrd="12" destOrd="0" presId="urn:microsoft.com/office/officeart/2005/8/layout/default"/>
    <dgm:cxn modelId="{928DC5E0-F82B-41CD-BB8D-695A601E2EFE}" type="presParOf" srcId="{F7884033-1D7D-9F44-A2B0-88E774E19E29}" destId="{788C34DF-71F1-AD4E-A1F4-8F6FFFD28209}" srcOrd="13" destOrd="0" presId="urn:microsoft.com/office/officeart/2005/8/layout/default"/>
    <dgm:cxn modelId="{E49017B3-5B68-4F98-A9BF-82A79522C86B}" type="presParOf" srcId="{F7884033-1D7D-9F44-A2B0-88E774E19E29}" destId="{397DB0E0-8D07-9A4D-81D1-2AD751A9417E}" srcOrd="14" destOrd="0" presId="urn:microsoft.com/office/officeart/2005/8/layout/default"/>
    <dgm:cxn modelId="{4AEEE655-887D-4C8B-9300-647C6B36524C}" type="presParOf" srcId="{F7884033-1D7D-9F44-A2B0-88E774E19E29}" destId="{06A6CFF8-EDCB-6142-8552-1589748713B6}" srcOrd="15" destOrd="0" presId="urn:microsoft.com/office/officeart/2005/8/layout/default"/>
    <dgm:cxn modelId="{2AB44E8E-EA28-404A-AD7E-C3270CCA7F93}" type="presParOf" srcId="{F7884033-1D7D-9F44-A2B0-88E774E19E29}" destId="{1AD7BA8A-22D6-6544-B6E1-E9396E0C75D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C0C3B-A478-B14C-A58D-2CEF6F936DFC}">
      <dsp:nvSpPr>
        <dsp:cNvPr id="0" name=""/>
        <dsp:cNvSpPr/>
      </dsp:nvSpPr>
      <dsp:spPr>
        <a:xfrm>
          <a:off x="621428" y="1470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Legislation and leadership</a:t>
          </a:r>
        </a:p>
      </dsp:txBody>
      <dsp:txXfrm>
        <a:off x="621428" y="1470"/>
        <a:ext cx="2174198" cy="1304519"/>
      </dsp:txXfrm>
    </dsp:sp>
    <dsp:sp modelId="{6C725A70-032A-FD41-9219-082AFE6D2CDC}">
      <dsp:nvSpPr>
        <dsp:cNvPr id="0" name=""/>
        <dsp:cNvSpPr/>
      </dsp:nvSpPr>
      <dsp:spPr>
        <a:xfrm>
          <a:off x="3013047" y="1470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Involving people with an interest</a:t>
          </a:r>
        </a:p>
      </dsp:txBody>
      <dsp:txXfrm>
        <a:off x="3013047" y="1470"/>
        <a:ext cx="2174198" cy="1304519"/>
      </dsp:txXfrm>
    </dsp:sp>
    <dsp:sp modelId="{3D5C9AF0-1A17-E446-B271-5A536DB9054D}">
      <dsp:nvSpPr>
        <dsp:cNvPr id="0" name=""/>
        <dsp:cNvSpPr/>
      </dsp:nvSpPr>
      <dsp:spPr>
        <a:xfrm>
          <a:off x="5404665" y="1470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Guidance</a:t>
          </a:r>
        </a:p>
      </dsp:txBody>
      <dsp:txXfrm>
        <a:off x="5404665" y="1470"/>
        <a:ext cx="2174198" cy="1304519"/>
      </dsp:txXfrm>
    </dsp:sp>
    <dsp:sp modelId="{2E771BDE-09C2-E148-BC4E-97C18EFC6057}">
      <dsp:nvSpPr>
        <dsp:cNvPr id="0" name=""/>
        <dsp:cNvSpPr/>
      </dsp:nvSpPr>
      <dsp:spPr>
        <a:xfrm>
          <a:off x="621428" y="1523409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Impact assessment</a:t>
          </a:r>
        </a:p>
      </dsp:txBody>
      <dsp:txXfrm>
        <a:off x="621428" y="1523409"/>
        <a:ext cx="2174198" cy="1304519"/>
      </dsp:txXfrm>
    </dsp:sp>
    <dsp:sp modelId="{B13C2C50-0091-A24E-BE52-30ECA56C9C32}">
      <dsp:nvSpPr>
        <dsp:cNvPr id="0" name=""/>
        <dsp:cNvSpPr/>
      </dsp:nvSpPr>
      <dsp:spPr>
        <a:xfrm>
          <a:off x="3013047" y="1523409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Process alignment</a:t>
          </a:r>
        </a:p>
      </dsp:txBody>
      <dsp:txXfrm>
        <a:off x="3013047" y="1523409"/>
        <a:ext cx="2174198" cy="1304519"/>
      </dsp:txXfrm>
    </dsp:sp>
    <dsp:sp modelId="{7A12816C-DE02-0E4F-A0C2-F49AFFD183B0}">
      <dsp:nvSpPr>
        <dsp:cNvPr id="0" name=""/>
        <dsp:cNvSpPr/>
      </dsp:nvSpPr>
      <dsp:spPr>
        <a:xfrm>
          <a:off x="5404665" y="1523409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Monitoring</a:t>
          </a:r>
        </a:p>
      </dsp:txBody>
      <dsp:txXfrm>
        <a:off x="5404665" y="1523409"/>
        <a:ext cx="2174198" cy="1304519"/>
      </dsp:txXfrm>
    </dsp:sp>
    <dsp:sp modelId="{DC0C1E62-8997-D14E-ACB5-0AB0E4CF940B}">
      <dsp:nvSpPr>
        <dsp:cNvPr id="0" name=""/>
        <dsp:cNvSpPr/>
      </dsp:nvSpPr>
      <dsp:spPr>
        <a:xfrm>
          <a:off x="621428" y="3045348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Accountability and enforcement</a:t>
          </a:r>
        </a:p>
      </dsp:txBody>
      <dsp:txXfrm>
        <a:off x="621428" y="3045348"/>
        <a:ext cx="2174198" cy="1304519"/>
      </dsp:txXfrm>
    </dsp:sp>
    <dsp:sp modelId="{397DB0E0-8D07-9A4D-81D1-2AD751A9417E}">
      <dsp:nvSpPr>
        <dsp:cNvPr id="0" name=""/>
        <dsp:cNvSpPr/>
      </dsp:nvSpPr>
      <dsp:spPr>
        <a:xfrm>
          <a:off x="3013047" y="3045348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Raising awareness</a:t>
          </a:r>
        </a:p>
      </dsp:txBody>
      <dsp:txXfrm>
        <a:off x="3013047" y="3045348"/>
        <a:ext cx="2174198" cy="1304519"/>
      </dsp:txXfrm>
    </dsp:sp>
    <dsp:sp modelId="{1AD7BA8A-22D6-6544-B6E1-E9396E0C75DE}">
      <dsp:nvSpPr>
        <dsp:cNvPr id="0" name=""/>
        <dsp:cNvSpPr/>
      </dsp:nvSpPr>
      <dsp:spPr>
        <a:xfrm>
          <a:off x="5404665" y="3045348"/>
          <a:ext cx="2174198" cy="1304519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Covid-19</a:t>
          </a:r>
          <a:r>
            <a:rPr lang="en-US" sz="2600" kern="1200" dirty="0">
              <a:latin typeface="Calibri Light" panose="020F0302020204030204"/>
            </a:rPr>
            <a:t> </a:t>
          </a:r>
          <a:endParaRPr lang="en-US" sz="2600" kern="1200" dirty="0"/>
        </a:p>
      </dsp:txBody>
      <dsp:txXfrm>
        <a:off x="5404665" y="3045348"/>
        <a:ext cx="2174198" cy="130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3B53-A0E1-D643-AE7E-C992267CF96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CE320-385E-914C-BDED-725BA7FF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1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E320-385E-914C-BDED-725BA7FF96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7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E320-385E-914C-BDED-725BA7FF96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E320-385E-914C-BDED-725BA7FF96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8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E320-385E-914C-BDED-725BA7FF96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5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E320-385E-914C-BDED-725BA7FF96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E320-385E-914C-BDED-725BA7FF96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E320-385E-914C-BDED-725BA7FF96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8547-72A9-8FBC-66F2-ED32422CE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05B19-45B3-66FB-9E66-84D7CE56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9ED44-243E-02BB-1CD8-87A90744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2B12-91F0-2E67-C847-2EFCD068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2D97-B0AD-5747-DE72-EB0381E1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0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6087-E671-84B0-357F-13D490FA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8F227-42FA-8455-C6C4-57B2B4755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9AC44-29DA-DF12-82BE-62DF0802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B9994-4695-0E4B-71B1-71CBA1A1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2E81B-4DAC-3801-5385-F07A9BB4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2FC49-DA62-4F07-41AA-F9833F5F6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30359-7E62-FFB3-5B85-8E55F960F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73CBD-28CF-40DD-4F76-0B47E813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A808-BEEE-9BB6-D230-A85B531C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21D98-01D1-C337-1EC0-1206AE95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32B8-57B0-E945-08C6-6BA526B6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81F1-090A-5ADD-7BF0-B52E50BF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9F719-9B2C-5D15-860D-2BAB1567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2171-DF5F-1EF3-71A3-CDD2ACD1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679F-F3D7-083F-9054-3EC8E3F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0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55C1-F7B6-EA58-8F78-9A7CE32B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20086-9811-984F-84EF-3C643360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91B4-4D00-C2B4-2802-C8A7FAD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44AF7-C4D7-DB90-441C-BDB5DCDC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7C250-7056-8F3C-6831-94108CA6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8779-CED5-6D68-819D-A081D8B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03F01-815D-E47B-9BFD-02190718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48601-3DE4-6EAB-E12C-94D961EB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03E01-BF14-28A9-99BE-1D89BEAF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B39F4-8582-018D-3878-A81DCB6F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16DF3-09C7-FCF0-C2E9-F29394DC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5FF4-22AD-F754-49E1-9B55D490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B149C-5E4B-3174-DD51-8F32A6A0E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7F5F9-8CE9-E40E-6603-3704DE470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C8A88-0771-86FC-FAC3-4976812E2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8C09F-2B65-42A6-9F0C-93965C7C1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52BBC-1C30-2414-89FA-AF7CB287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ACF95-FA17-7B47-53A7-07B549F7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A2CFD-7DC2-750F-1DEE-9B1AEE7E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36B1-E2EE-66C6-F87C-4B84218B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5DB6D-AEF1-DFB3-7A35-33ABC285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5DF37-B994-0067-D4FE-EC6F9116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986FC-63D4-9507-7FAB-D801B972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68CD5-A09E-69B4-393F-70616E69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65C22-3872-2FA5-2EDF-0E097C9A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00A40-5AEB-6C0E-77E7-07E2660E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C5B5-AC1A-5174-256F-7C3B6B41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648A-74D8-C520-31D7-64E53A5F6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C0B79-1D4F-8BDA-653D-99306E668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9BAE4-23F2-05A3-C722-04BC12BA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FB0C4-2E4D-B851-9074-CBE8F110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85D03-E023-21B1-0526-57058242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AB10-D290-E2ED-891B-16882233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58FCD-A2BF-B49D-0D71-41C258BCA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AC242-68AD-BF74-DD0A-2D385EA83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D0FF7-3FA2-939F-0916-FB86E3C9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6779-3803-C887-0B7B-3EB872D6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6F7EF-2915-5B1C-33F8-A354E535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0042C-A943-1498-A4BB-F211419D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F012E-7542-59F7-86CF-667CB7BB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B8DF0-12C1-6D88-6988-1785C51B0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02B7-48A0-9D49-8B9B-F42D6CED944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5FDCD-3D63-9352-5880-6EFA730D7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9A441-ED4E-010F-0917-AA4B90530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6E5B-86AB-CB4C-A7EB-9AF8AC2A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publicdomainpictures.net/en/view-image.php?image=104525&amp;picture=welsh-fla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www.liberties.eu/en/campaigns/human-rights-under-corona-guide/3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en/view-image.php?image=104525&amp;picture=welsh-fla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escr-net.org/news/2015/philippine-government-found-acccountable-systematic-violations-womens-rights-under-cedaw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v.wales/strengthening-and-advancing-equality-and-human-rights-wales-research-report-welsh-governm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104525&amp;picture=welsh-flag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7B67-22E0-24B2-1265-29937FAD7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3440" y="3698253"/>
            <a:ext cx="6504261" cy="2034519"/>
          </a:xfrm>
        </p:spPr>
        <p:txBody>
          <a:bodyPr anchor="t">
            <a:noAutofit/>
          </a:bodyPr>
          <a:lstStyle/>
          <a:p>
            <a:r>
              <a:rPr lang="en-GB" sz="3600" b="1" dirty="0"/>
              <a:t>Human Rights Present and Future for Wales 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Strengthening and advancing equality and human rights</a:t>
            </a:r>
            <a:endParaRPr lang="en-GB" sz="3600" b="1" dirty="0">
              <a:cs typeface="Calibri Light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B26A6D4E-7803-5D79-69A0-F67BCC8D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933" r="34836"/>
          <a:stretch/>
        </p:blipFill>
        <p:spPr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8E886F12-7B17-E4AD-0D49-D76787D0EE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30" b="16182"/>
          <a:stretch/>
        </p:blipFill>
        <p:spPr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E6A724FE-887E-02C1-EFB7-63394CD5B8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937" r="22534" b="2"/>
          <a:stretch/>
        </p:blipFill>
        <p:spPr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2B8DD-F9E0-23E6-5438-D77AA1B3B7B2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liberties.eu/en/campaigns/human-rights-under-corona-guide/36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6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E6A724FE-887E-02C1-EFB7-63394CD5B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937" r="22534" b="2"/>
          <a:stretch/>
        </p:blipFill>
        <p:spPr>
          <a:xfrm>
            <a:off x="8967579" y="0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9C556-CC8C-0307-6BB5-8BB123B6E4B5}"/>
              </a:ext>
            </a:extLst>
          </p:cNvPr>
          <p:cNvSpPr txBox="1"/>
          <p:nvPr/>
        </p:nvSpPr>
        <p:spPr>
          <a:xfrm>
            <a:off x="382955" y="255898"/>
            <a:ext cx="8753383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Human rights present: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Government of Wales Act 2006: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Senedd competent to observe and implement UK’s international obligations (sch.7A)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Welsh Ministers power to promote economic, social, environmental well-being (s.60) (powers include introducing Bills)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Legislative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Rights of Children and Young Persons (Wales) Measure 2011 (UNCRC)</a:t>
            </a:r>
            <a:endParaRPr lang="en-GB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Services and Well-being (Wales) Act 2014 (UNCRC &amp; UNPOP)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Learning </a:t>
            </a:r>
            <a:r>
              <a:rPr lang="en-GB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eeds</a:t>
            </a:r>
            <a:r>
              <a:rPr lang="en-US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Education Tribunal (Wales) Act 2018 (UNCRPD and UNCRC)</a:t>
            </a:r>
            <a:endParaRPr lang="en-GB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Additional commitments: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1F1F1F"/>
                </a:solidFill>
                <a:latin typeface="Arial"/>
                <a:cs typeface="Arial"/>
              </a:rPr>
              <a:t>Action on Disability: A Framework for Independent Living (UNCRPD)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1F1F1F"/>
                </a:solidFill>
                <a:latin typeface="Arial"/>
                <a:cs typeface="Arial"/>
              </a:rPr>
              <a:t>Children's Rights Impact Assessment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1F1F1F"/>
                </a:solidFill>
                <a:latin typeface="Arial"/>
                <a:cs typeface="Arial"/>
              </a:rPr>
              <a:t>Race Equality </a:t>
            </a:r>
            <a:r>
              <a:rPr lang="en-US" i="1">
                <a:solidFill>
                  <a:srgbClr val="1F1F1F"/>
                </a:solidFill>
                <a:latin typeface="Arial"/>
                <a:cs typeface="Arial"/>
              </a:rPr>
              <a:t>Action Plan </a:t>
            </a:r>
            <a:r>
              <a:rPr lang="en-US" i="1" dirty="0">
                <a:solidFill>
                  <a:srgbClr val="1F1F1F"/>
                </a:solidFill>
                <a:latin typeface="Arial"/>
                <a:cs typeface="Arial"/>
              </a:rPr>
              <a:t>(CERD)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Wales, a Nation of Sanctuary </a:t>
            </a:r>
            <a:endParaRPr lang="en-US" i="1" dirty="0">
              <a:solidFill>
                <a:srgbClr val="1F1F1F"/>
              </a:solidFill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CEDAW – </a:t>
            </a:r>
            <a:r>
              <a:rPr lang="en-US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government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Incorporate UNCRPD –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government</a:t>
            </a:r>
          </a:p>
        </p:txBody>
      </p:sp>
    </p:spTree>
    <p:extLst>
      <p:ext uri="{BB962C8B-B14F-4D97-AF65-F5344CB8AC3E}">
        <p14:creationId xmlns:p14="http://schemas.microsoft.com/office/powerpoint/2010/main" val="215781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DCB5-3176-7EA2-2037-537AB455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53" y="211918"/>
            <a:ext cx="9367203" cy="1188720"/>
          </a:xfrm>
        </p:spPr>
        <p:txBody>
          <a:bodyPr>
            <a:normAutofit/>
          </a:bodyPr>
          <a:lstStyle/>
          <a:p>
            <a:r>
              <a:rPr lang="en-GB" sz="4400" b="1" dirty="0"/>
              <a:t>Human </a:t>
            </a:r>
            <a:r>
              <a:rPr lang="en-GB" b="1" dirty="0"/>
              <a:t>r</a:t>
            </a:r>
            <a:r>
              <a:rPr lang="en-GB" sz="4400" b="1" dirty="0"/>
              <a:t>ights </a:t>
            </a:r>
            <a:r>
              <a:rPr lang="en-GB" b="1" dirty="0"/>
              <a:t>f</a:t>
            </a:r>
            <a:r>
              <a:rPr lang="en-GB" sz="4400" b="1" dirty="0"/>
              <a:t>uture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EAA2F-E335-3090-219E-2646B865F565}"/>
              </a:ext>
            </a:extLst>
          </p:cNvPr>
          <p:cNvSpPr txBox="1"/>
          <p:nvPr/>
        </p:nvSpPr>
        <p:spPr>
          <a:xfrm>
            <a:off x="1233030" y="1383103"/>
            <a:ext cx="10697593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Limitations of Welsh devolution: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areas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over welfare benefits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over justice system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Fused judicial system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1600" b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rights </a:t>
            </a:r>
            <a:r>
              <a:rPr lang="en-US" sz="16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disappointed by the pejorative and leading nature of the report</a:t>
            </a: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 consultation questions. It remains our firm view that human rights are, and should continue to be, irreducible and apply equally to all persons.”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b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many </a:t>
            </a:r>
            <a:r>
              <a:rPr lang="en-GB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proposals are not supported by evidence, or use evidence unfairly or inappropriately,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relying on extreme cases to justify change and misrepresenting how </a:t>
            </a:r>
            <a:r>
              <a:rPr lang="en-GB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 courts have overwhelmingly acted proportionately and responsibly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applying international human right laws with full respect for the laws of the UK.”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Welsh Government response to UK Government proposals to repeal HRA 1998</a:t>
            </a:r>
          </a:p>
          <a:p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5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6ECD5F-774E-183B-B896-65363EB5A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7BC27-7183-E089-E7D2-B1C648FC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508" y="365125"/>
            <a:ext cx="7819292" cy="13451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40 Recommendations</a:t>
            </a: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5B72EE-CEB2-270E-F67A-585F03407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11021"/>
              </p:ext>
            </p:extLst>
          </p:nvPr>
        </p:nvGraphicFramePr>
        <p:xfrm>
          <a:off x="3153507" y="1825625"/>
          <a:ext cx="820029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4EA679B8-72C4-5457-53FD-CF0F8D6280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30" b="16182"/>
          <a:stretch/>
        </p:blipFill>
        <p:spPr>
          <a:xfrm>
            <a:off x="239212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718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126F-8BA7-8C1A-9F2D-EDD924E6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 fontScale="90000"/>
          </a:bodyPr>
          <a:lstStyle/>
          <a:p>
            <a:br>
              <a:rPr lang="en-US" sz="1400" dirty="0"/>
            </a:br>
            <a:br>
              <a:rPr lang="en-US" sz="1400" dirty="0"/>
            </a:br>
            <a:r>
              <a:rPr lang="en-US" sz="4000" b="1" dirty="0"/>
              <a:t>Recommendations 1 and 25: The legal framework and accountability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CC702-1C74-D189-1EAC-32E0FE4E03C5}"/>
              </a:ext>
            </a:extLst>
          </p:cNvPr>
          <p:cNvSpPr txBox="1"/>
          <p:nvPr/>
        </p:nvSpPr>
        <p:spPr>
          <a:xfrm>
            <a:off x="1523999" y="1990530"/>
            <a:ext cx="10201469" cy="38073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70000"/>
              </a:lnSpc>
            </a:pPr>
            <a:r>
              <a:rPr lang="en-US" sz="1600" b="1" dirty="0">
                <a:latin typeface="Arial"/>
                <a:cs typeface="Arial"/>
              </a:rPr>
              <a:t>Recommendations </a:t>
            </a:r>
            <a:endParaRPr lang="en-US" sz="1600">
              <a:latin typeface="Arial"/>
              <a:ea typeface="+mn-lt"/>
              <a:cs typeface="+mn-lt"/>
            </a:endParaRPr>
          </a:p>
          <a:p>
            <a:pPr>
              <a:lnSpc>
                <a:spcPct val="170000"/>
              </a:lnSpc>
            </a:pPr>
            <a:r>
              <a:rPr lang="en-US" sz="1600" b="1" dirty="0">
                <a:latin typeface="Arial"/>
                <a:cs typeface="Arial"/>
              </a:rPr>
              <a:t>1.</a:t>
            </a:r>
            <a:r>
              <a:rPr lang="en-US" sz="1600" dirty="0">
                <a:latin typeface="Arial"/>
                <a:cs typeface="Arial"/>
              </a:rPr>
              <a:t> The Welsh Government should introduce primary legislation to give effect to international human rights in Welsh law </a:t>
            </a:r>
            <a:r>
              <a:rPr lang="en-US" sz="1600" b="1" dirty="0">
                <a:latin typeface="Arial"/>
                <a:cs typeface="Arial"/>
              </a:rPr>
              <a:t>through a Human Rights (Wales) Act </a:t>
            </a:r>
            <a:r>
              <a:rPr lang="en-US" sz="1600" dirty="0">
                <a:latin typeface="Arial"/>
                <a:cs typeface="Arial"/>
              </a:rPr>
              <a:t>to make select international human rights part of Welsh law so that they are binding on </a:t>
            </a:r>
            <a:r>
              <a:rPr lang="en-US" sz="1600" b="1" dirty="0">
                <a:latin typeface="Arial"/>
                <a:cs typeface="Arial"/>
              </a:rPr>
              <a:t>Welsh Ministers and public authorities in the exercise of devolved functions </a:t>
            </a:r>
            <a:r>
              <a:rPr lang="en-US" sz="1600" dirty="0">
                <a:latin typeface="Arial"/>
                <a:cs typeface="Arial"/>
              </a:rPr>
              <a:t>and may be </a:t>
            </a:r>
            <a:r>
              <a:rPr lang="en-US" sz="1600" b="1" dirty="0">
                <a:latin typeface="Arial"/>
                <a:cs typeface="Arial"/>
              </a:rPr>
              <a:t>enforced by a court or tribunal</a:t>
            </a:r>
            <a:r>
              <a:rPr lang="en-US" sz="1600" dirty="0">
                <a:latin typeface="Arial"/>
                <a:cs typeface="Arial"/>
              </a:rPr>
              <a:t>.</a:t>
            </a:r>
            <a:endParaRPr lang="en-US" sz="1600">
              <a:latin typeface="Arial"/>
              <a:ea typeface="+mn-lt"/>
              <a:cs typeface="+mn-lt"/>
            </a:endParaRPr>
          </a:p>
          <a:p>
            <a:pPr>
              <a:lnSpc>
                <a:spcPct val="170000"/>
              </a:lnSpc>
            </a:pPr>
            <a:endParaRPr lang="en-GB" sz="1600" dirty="0">
              <a:latin typeface="Arial"/>
              <a:ea typeface="+mn-lt"/>
              <a:cs typeface="+mn-lt"/>
            </a:endParaRPr>
          </a:p>
          <a:p>
            <a:pPr>
              <a:lnSpc>
                <a:spcPct val="170000"/>
              </a:lnSpc>
            </a:pPr>
            <a:endParaRPr lang="en-GB" sz="1600" dirty="0">
              <a:latin typeface="Arial"/>
              <a:ea typeface="+mn-lt"/>
              <a:cs typeface="Calibri" panose="020F0502020204030204"/>
            </a:endParaRPr>
          </a:p>
          <a:p>
            <a:pPr>
              <a:lnSpc>
                <a:spcPct val="170000"/>
              </a:lnSpc>
            </a:pPr>
            <a:r>
              <a:rPr lang="en-GB" sz="1600" b="1" dirty="0">
                <a:latin typeface="Arial"/>
                <a:cs typeface="Arial"/>
              </a:rPr>
              <a:t>25. </a:t>
            </a:r>
            <a:r>
              <a:rPr lang="en-GB" sz="1600" dirty="0">
                <a:latin typeface="Arial"/>
                <a:cs typeface="Arial"/>
              </a:rPr>
              <a:t>The Welsh Government should introduce </a:t>
            </a:r>
            <a:r>
              <a:rPr lang="en-GB" sz="1600" b="1" dirty="0">
                <a:latin typeface="Arial"/>
                <a:cs typeface="Arial"/>
              </a:rPr>
              <a:t>primary legislation </a:t>
            </a:r>
            <a:r>
              <a:rPr lang="en-GB" sz="1600" dirty="0">
                <a:latin typeface="Arial"/>
                <a:cs typeface="Arial"/>
              </a:rPr>
              <a:t>to enable  individuals to bring an </a:t>
            </a:r>
            <a:r>
              <a:rPr lang="en-GB" sz="1600" b="1" dirty="0">
                <a:latin typeface="Arial"/>
                <a:cs typeface="Arial"/>
              </a:rPr>
              <a:t>action before a court or tribunal </a:t>
            </a:r>
            <a:r>
              <a:rPr lang="en-GB" sz="1600" dirty="0">
                <a:latin typeface="Arial"/>
                <a:cs typeface="Arial"/>
              </a:rPr>
              <a:t>to enforce their (incorporated) human rights.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579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AF93-6F54-8CB0-D623-60C6AFD0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2" y="5869"/>
            <a:ext cx="4595071" cy="16455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Human rights incorporation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70E9-D387-0147-EF34-36EBDD60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6" y="1691640"/>
            <a:ext cx="6192415" cy="41413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Clear support for further human rights incorporation in Wales 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dirty="0"/>
              <a:t>Retain aspects of </a:t>
            </a:r>
            <a:r>
              <a:rPr lang="en-GB" dirty="0">
                <a:effectLst/>
              </a:rPr>
              <a:t>‘due regard’</a:t>
            </a:r>
            <a:r>
              <a:rPr lang="en-GB" dirty="0"/>
              <a:t> </a:t>
            </a:r>
            <a:r>
              <a:rPr lang="en-GB" dirty="0">
                <a:effectLst/>
              </a:rPr>
              <a:t>to support mainstreaming human rights policy development but is perceived as weak when it comes to legal accountability</a:t>
            </a:r>
            <a:r>
              <a:rPr lang="en-GB" dirty="0"/>
              <a:t> 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en-US" dirty="0"/>
              <a:t>Move toward direct incorporation </a:t>
            </a:r>
            <a:endParaRPr lang="en-US" dirty="0">
              <a:ea typeface="Calibri"/>
              <a:cs typeface="Calibri"/>
            </a:endParaRP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2E325-32D6-7264-2EC7-16F840EF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908" y="828620"/>
            <a:ext cx="2364317" cy="1726041"/>
          </a:xfrm>
          <a:prstGeom prst="rect">
            <a:avLst/>
          </a:prstGeom>
        </p:spPr>
      </p:pic>
      <p:sp>
        <p:nvSpPr>
          <p:cNvPr id="54" name="Rectangle 4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23E9203-30EB-F0E9-25BE-95F25CC3D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2775" y="934061"/>
            <a:ext cx="2364317" cy="151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78F03A-E6EF-306A-ABD7-CFF57BBF3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908" y="4319819"/>
            <a:ext cx="2364317" cy="1513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0FBEB-30DE-CE25-3723-A71C442D53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4533" y="4727192"/>
            <a:ext cx="2364317" cy="69841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63879BD-BB20-C3DE-C781-29CFBA7E84F7}"/>
              </a:ext>
            </a:extLst>
          </p:cNvPr>
          <p:cNvSpPr/>
          <p:nvPr/>
        </p:nvSpPr>
        <p:spPr>
          <a:xfrm>
            <a:off x="3670853" y="2076908"/>
            <a:ext cx="2416095" cy="4832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72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5B918-4395-7F29-CF0E-F7BA48FF1116}"/>
              </a:ext>
            </a:extLst>
          </p:cNvPr>
          <p:cNvSpPr txBox="1"/>
          <p:nvPr/>
        </p:nvSpPr>
        <p:spPr>
          <a:xfrm>
            <a:off x="301798" y="302100"/>
            <a:ext cx="8514861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Progress:</a:t>
            </a:r>
          </a:p>
          <a:p>
            <a:pPr algn="just"/>
            <a:endParaRPr lang="en-GB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 published August 2021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Welsh Government response May 2022: number of workstreams (</a:t>
            </a:r>
            <a:r>
              <a:rPr lang="en-GB" sz="20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Strengthening and Advancing Equality and Human Rights in Wales research report: Welsh Government response | GOV.WALES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Welsh Government Human Rights Advisory Group to support workstreams (July 2022)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>
                <a:effectLst/>
                <a:latin typeface="Arial"/>
                <a:ea typeface="Times New Roman" panose="02020603050405020304" pitchFamily="18" charset="0"/>
                <a:cs typeface="Arial"/>
              </a:rPr>
              <a:t>Legislative Options Working Group to progress recommendations </a:t>
            </a:r>
            <a:r>
              <a:rPr lang="en-GB" sz="2000">
                <a:latin typeface="Arial"/>
                <a:ea typeface="Times New Roman" panose="02020603050405020304" pitchFamily="18" charset="0"/>
                <a:cs typeface="Arial"/>
              </a:rPr>
              <a:t>1 and</a:t>
            </a:r>
            <a:r>
              <a:rPr lang="en-GB" sz="200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GB" sz="20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25 (September 2022)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LOWG engaging with key to examine modes of incorporation and </a:t>
            </a:r>
            <a:r>
              <a:rPr lang="en-GB" sz="2000" dirty="0">
                <a:latin typeface="Arial"/>
                <a:cs typeface="Arial"/>
              </a:rPr>
              <a:t>rights to be incorporated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Research recommended legislation before end of current Senedd (May 2026) but LOWG will take as long as required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66100C3-8D56-39A4-FB07-D149A46893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937" r="22534" b="2"/>
          <a:stretch/>
        </p:blipFill>
        <p:spPr>
          <a:xfrm>
            <a:off x="8967579" y="0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179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F20FCC6C4A646993B7062CAF027F6" ma:contentTypeVersion="17" ma:contentTypeDescription="Create a new document." ma:contentTypeScope="" ma:versionID="cde274c65c5bd830452cf4cf8b0dd561">
  <xsd:schema xmlns:xsd="http://www.w3.org/2001/XMLSchema" xmlns:xs="http://www.w3.org/2001/XMLSchema" xmlns:p="http://schemas.microsoft.com/office/2006/metadata/properties" xmlns:ns2="f827bd5c-e03e-4e6d-b5db-bbd73fd6319d" xmlns:ns3="850c0991-af47-4ed7-8a90-2d805bf55860" targetNamespace="http://schemas.microsoft.com/office/2006/metadata/properties" ma:root="true" ma:fieldsID="3b805a3be3eb5e48842fd3df9aec8d51" ns2:_="" ns3:_="">
    <xsd:import namespace="f827bd5c-e03e-4e6d-b5db-bbd73fd6319d"/>
    <xsd:import namespace="850c0991-af47-4ed7-8a90-2d805bf55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7bd5c-e03e-4e6d-b5db-bbd73fd63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69ed7e-4c9c-4bd8-8968-24e5f638b1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c0991-af47-4ed7-8a90-2d805bf558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b36a4c-d761-4617-8834-4ba736e2429b}" ma:internalName="TaxCatchAll" ma:showField="CatchAllData" ma:web="850c0991-af47-4ed7-8a90-2d805bf558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33512-58F6-4447-AA77-D616A5FF8C46}"/>
</file>

<file path=customXml/itemProps2.xml><?xml version="1.0" encoding="utf-8"?>
<ds:datastoreItem xmlns:ds="http://schemas.openxmlformats.org/officeDocument/2006/customXml" ds:itemID="{6772F30E-BE21-44A8-8AD1-1E7DA7F4C8A2}"/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574</Words>
  <Application>Microsoft Office PowerPoint</Application>
  <PresentationFormat>Widescreen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Human Rights Present and Future for Wales   Strengthening and advancing equality and human rights</vt:lpstr>
      <vt:lpstr>PowerPoint Presentation</vt:lpstr>
      <vt:lpstr>Human rights future</vt:lpstr>
      <vt:lpstr>40 Recommendations</vt:lpstr>
      <vt:lpstr>  Recommendations 1 and 25: The legal framework and accountability   </vt:lpstr>
      <vt:lpstr>Human rights incorporation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Future for Wales: Strengthening and advancing equality and human rights in Wales</dc:title>
  <dc:creator>Sarah Nason</dc:creator>
  <cp:lastModifiedBy>simon hoffman</cp:lastModifiedBy>
  <cp:revision>901</cp:revision>
  <dcterms:created xsi:type="dcterms:W3CDTF">2022-10-02T08:16:31Z</dcterms:created>
  <dcterms:modified xsi:type="dcterms:W3CDTF">2023-06-13T08:40:12Z</dcterms:modified>
</cp:coreProperties>
</file>