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D4544-C785-46A1-A602-398340AA0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465AAB-9CBD-4385-B6B0-60D449E25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D2B38-7488-423F-9262-20FB02757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BC422-004E-4067-B713-48AA711E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4AABB-633E-4A38-8CC5-7ADC6E2CC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31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60CC5-2F73-4010-A9B4-C1C3A2C0D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738F48-797A-4A67-9FE5-245DB2EF7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A1EDD-C4CC-4E31-9DC6-58B2AB6CF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1C123-10D8-4C58-BC78-AC055BB33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2F5C0-E681-4FAA-8223-89475F4D1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60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FB9E39-A634-4C81-A996-0CC8B2E47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B7DBE8-83BE-4ABF-B9F3-A69A391E1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B2ABA-1971-4AFE-81BA-75BCD873B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A7F5E-7A74-4308-B712-54345786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AD937-4B89-492C-8AE9-17034A1AB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46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CD84C-2CF7-4AF4-B73E-35AE0CD0A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D6BC3-A0E2-4A32-AD5C-BC658184D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32913-1D09-47B5-8039-528D4F75A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0F017-28E3-4999-9B61-EF6A4481F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6F0E6-E1B2-4D66-B0CC-0F20AA601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74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2E585-5BB4-48EF-8BB1-2BEF2C04A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B394EC-EE20-43BE-B28A-17DAB4342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AF117-5B4A-4EDF-A4F2-0D2900D0F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07E37-68EA-4875-A3E7-8598A1BA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E42C1-11F4-4563-86EE-B28273DCA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19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A34D-5C5D-4E41-9FD7-BEF9D767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6CFB6-9E0A-4A2A-A25F-480DD8F28F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10ADE-AA34-4D86-80C0-F545EF805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5F71F-C899-4709-B740-B7F3495A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8014B-162C-4659-9FF8-B569ECF0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3130B-A63D-40AA-9DA7-623251133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19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431EC-78ED-4443-9509-5DA84A7DF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C3F5B-C54F-44EE-8E23-1565B246B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7E0A8C-C5B9-4702-9E9B-EAECE5CC8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6BAAF4-BD9A-49BA-81E7-98D2530FD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557D13-30A7-435A-A65D-FC03B5D83C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850B89-0D51-4640-AF65-7E3C9465F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A38ED3-C512-4024-8C16-EA9D0C6FE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E188DA-BE6E-4141-935A-BC58241F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09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F479-5C91-470D-A6F8-E9FE2340D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C8E14-A159-4EF8-AA68-B5DD8E3A1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775755-E140-459F-A039-87700767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F8BF77-2918-47BD-84D2-8E9FB11B0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794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A793D-0D0C-4B0C-9653-891718E48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9D7097-C1CD-411D-9D11-A504344F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7490C9-5A12-4F20-BE3F-F3AEAE6C0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36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DFFCF-7446-40A8-B41B-4CBF78E58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4C01D-7D72-482D-9B1F-8FE79B4C2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A9074-E970-4963-8023-C09F663C5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92F2A8-285B-40E4-8B64-E2EB5909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ADB63-BE91-4DA6-B7D2-AA467579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7B78C-2CB2-46CC-B33E-D87F489DF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68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F6A13-0743-4847-B7FD-7A886B739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E18806-88B9-43A6-A156-9A183B77F6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E4D6D-C3BC-488A-8161-22CAE9454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143C1-AB3C-4C1A-AF59-E784444A3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48B08-18AA-45CA-B635-0A5344341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23812-4353-4311-8436-F07C43FE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4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840D3E-C279-4065-A52A-8E162DA60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6DEF4-0C86-4CD0-9135-ED62B5086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CCE4E-6717-4DDF-BCF5-670A6A44E2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7A67D-A555-4E2D-9D5C-5D554577C120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D37D5-14A9-4FB3-BDFF-21DCD87126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43780-DAF4-486D-9CFD-AF64D4E310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3EF5D-FDBF-4053-A0DB-B956752A6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8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nualatoman@disabilityaction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C0188E-F126-47E4-A3ED-58C26419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2323" y="4770613"/>
            <a:ext cx="10592174" cy="1000655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Incorporation of the UNCRPD in the NI context</a:t>
            </a:r>
            <a:b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Lessons from Devolution </a:t>
            </a:r>
            <a:endParaRPr lang="en-GB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Back to Basics: Duty to Make Reasonable Adjustments in Northern Ireland">
            <a:extLst>
              <a:ext uri="{FF2B5EF4-FFF2-40B4-BE49-F238E27FC236}">
                <a16:creationId xmlns:a16="http://schemas.microsoft.com/office/drawing/2014/main" id="{32CE4C70-13A1-4243-B13B-B1809EF1DE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09" b="22570"/>
          <a:stretch/>
        </p:blipFill>
        <p:spPr bwMode="auto">
          <a:xfrm>
            <a:off x="-1" y="10"/>
            <a:ext cx="12192001" cy="420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4054AA47-5FC6-42D8-B2E2-21072921C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2052" y="5785522"/>
            <a:ext cx="9395660" cy="529111"/>
          </a:xfrm>
        </p:spPr>
        <p:txBody>
          <a:bodyPr anchor="b">
            <a:noAutofit/>
          </a:bodyPr>
          <a:lstStyle/>
          <a:p>
            <a:pPr algn="l"/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Nuala Toman</a:t>
            </a:r>
          </a:p>
          <a:p>
            <a:pPr algn="l"/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Disability Action</a:t>
            </a:r>
            <a:endParaRPr lang="en-GB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39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1" name="Rectangle 2054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206137-3B65-4D84-99B4-C5DD22094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Current context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4DAC9-2CB2-4F1C-844D-F5ECDCEBE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Non progression of the Bill of Rights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Political support for the Bill of Rights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Public support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Erosion of Human Rights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Non compliance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Political Crisis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Cessation of funding for human rights work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No funding identified for NDNA commitments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Prolonged political and public finance crisis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Cross Party Support for the Incorporation of the UNCRPD into law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……….But- what is the mechanism for incorporation</a:t>
            </a:r>
          </a:p>
        </p:txBody>
      </p:sp>
      <p:pic>
        <p:nvPicPr>
          <p:cNvPr id="2050" name="Picture 2" descr="UK must now deliver NI Bill of Rights following majority Assembly support -  Human Rights Consortium">
            <a:extLst>
              <a:ext uri="{FF2B5EF4-FFF2-40B4-BE49-F238E27FC236}">
                <a16:creationId xmlns:a16="http://schemas.microsoft.com/office/drawing/2014/main" id="{37759194-C239-4B55-85A9-8E436501DA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69" b="1"/>
          <a:stretch/>
        </p:blipFill>
        <p:spPr bwMode="auto">
          <a:xfrm>
            <a:off x="5183500" y="1904282"/>
            <a:ext cx="6170299" cy="422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36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7A32D-92C9-4D6C-A4D8-975DDBB96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Option 1 PMB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5E251-0D12-4AF2-ABA3-2EE0238F8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MLA led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Involves a consultation process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Potential for Departmental pick up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Push back from Bills of Office due to fall out from the Integrated Education Act (2022)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Challenges re parliamentary time</a:t>
            </a:r>
          </a:p>
          <a:p>
            <a:pPr marL="0" indent="0">
              <a:buNone/>
            </a:pPr>
            <a:endParaRPr lang="en-US" sz="2000" dirty="0"/>
          </a:p>
          <a:p>
            <a:endParaRPr lang="en-GB" sz="2000" dirty="0"/>
          </a:p>
        </p:txBody>
      </p:sp>
      <p:pic>
        <p:nvPicPr>
          <p:cNvPr id="3074" name="Picture 2" descr="House of Lords Podcast: private members' bills - UK Parliament">
            <a:extLst>
              <a:ext uri="{FF2B5EF4-FFF2-40B4-BE49-F238E27FC236}">
                <a16:creationId xmlns:a16="http://schemas.microsoft.com/office/drawing/2014/main" id="{F061B64B-0BAA-4831-AD75-6E3EAAE1CA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09" b="-2"/>
          <a:stretch/>
        </p:blipFill>
        <p:spPr bwMode="auto">
          <a:xfrm>
            <a:off x="5183500" y="1904282"/>
            <a:ext cx="6170299" cy="422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99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1" name="Rectangle 4102">
            <a:extLst>
              <a:ext uri="{FF2B5EF4-FFF2-40B4-BE49-F238E27FC236}">
                <a16:creationId xmlns:a16="http://schemas.microsoft.com/office/drawing/2014/main" id="{DC6BEC6B-5C77-412D-B45A-5B0F46F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FBD47D-0A38-4F3C-9087-6E07A36A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4"/>
            <a:ext cx="10515600" cy="1481188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Option 2: Departmental Legislation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82502-F2D8-4C57-95C2-E9D683C2A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128"/>
            <a:ext cx="3990968" cy="42726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Dependent on Minister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Relevant to the development of the Disability Strategy</a:t>
            </a:r>
          </a:p>
          <a:p>
            <a:pPr marL="0" indent="0">
              <a:buNone/>
            </a:pPr>
            <a:endParaRPr lang="en-US" sz="2000" dirty="0"/>
          </a:p>
          <a:p>
            <a:endParaRPr lang="en-GB" sz="2000" dirty="0"/>
          </a:p>
        </p:txBody>
      </p:sp>
      <p:pic>
        <p:nvPicPr>
          <p:cNvPr id="4098" name="Picture 2" descr="Communities Minister releases £200,000 for Coronavirus Community Fund |  Department for Communities">
            <a:extLst>
              <a:ext uri="{FF2B5EF4-FFF2-40B4-BE49-F238E27FC236}">
                <a16:creationId xmlns:a16="http://schemas.microsoft.com/office/drawing/2014/main" id="{4F2E746F-19AC-48A6-9150-5900C52A56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9"/>
          <a:stretch/>
        </p:blipFill>
        <p:spPr bwMode="auto">
          <a:xfrm>
            <a:off x="5191128" y="1847129"/>
            <a:ext cx="6162670" cy="427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13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6" name="Rectangle 5128">
            <a:extLst>
              <a:ext uri="{FF2B5EF4-FFF2-40B4-BE49-F238E27FC236}">
                <a16:creationId xmlns:a16="http://schemas.microsoft.com/office/drawing/2014/main" id="{60E9A6ED-B880-44EA-8D60-C9D3C82CC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45ABF3-E872-4BE1-8D2A-ADE8C280B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557190"/>
            <a:ext cx="5170852" cy="167156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Lessons from Scotland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62412-A18F-4847-ABCC-BCC25D3C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398030"/>
            <a:ext cx="5180245" cy="3731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Delivery plan for the UNCRPD with five ambitions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support services that meet people's needs and promote independent living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decent incomes and fairer working lives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places that are accessible to everyone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protected rights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active participation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plan includes legislative commitments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4" name="Picture 4" descr="Inclusion Scotland">
            <a:extLst>
              <a:ext uri="{FF2B5EF4-FFF2-40B4-BE49-F238E27FC236}">
                <a16:creationId xmlns:a16="http://schemas.microsoft.com/office/drawing/2014/main" id="{EA460EAB-9F88-4631-9D47-1509FE364F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5" r="3723"/>
          <a:stretch/>
        </p:blipFill>
        <p:spPr bwMode="auto">
          <a:xfrm>
            <a:off x="6182944" y="557189"/>
            <a:ext cx="5170852" cy="557189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13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7" name="Rectangle 6150">
            <a:extLst>
              <a:ext uri="{FF2B5EF4-FFF2-40B4-BE49-F238E27FC236}">
                <a16:creationId xmlns:a16="http://schemas.microsoft.com/office/drawing/2014/main" id="{D19BB8BE-1351-4D9B-B761-F84A0B5B6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C41EC3-56B5-4418-9DED-E0CF81D2C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86" y="726140"/>
            <a:ext cx="3785554" cy="1190088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Impact and approach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DFE93-067B-4899-BC3A-AD7AF6309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086" y="2215344"/>
            <a:ext cx="3748441" cy="3664346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Incorporation would ensure that the provisions of the UNCRPD form part of domestic law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Human rights become enforceable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Institutions and procedures are available to provide a remedy to human rights violations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Stronger implementation- law, policy and measures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Preferred model is direct incorporation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ISL078 10 Rights of persons with disabilities summary EasyRead X3">
            <a:extLst>
              <a:ext uri="{FF2B5EF4-FFF2-40B4-BE49-F238E27FC236}">
                <a16:creationId xmlns:a16="http://schemas.microsoft.com/office/drawing/2014/main" id="{C176E9A0-7F4D-4557-8D9A-587A6CB6D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91801" y="2082838"/>
            <a:ext cx="6362000" cy="269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115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8" name="Rectangle 7174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7" name="Freeform: Shape 7176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AA0818-05AA-48E7-8F2F-94543BF7C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/>
              <a:t>Contact details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D426C-EC3E-438B-8CF3-7A214A167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GB" sz="2400" dirty="0">
                <a:hlinkClick r:id="rId2"/>
              </a:rPr>
              <a:t>nualatoman@disabilityaction.org</a:t>
            </a:r>
            <a:r>
              <a:rPr lang="en-GB" sz="2400" dirty="0"/>
              <a:t> </a:t>
            </a:r>
          </a:p>
        </p:txBody>
      </p:sp>
      <p:pic>
        <p:nvPicPr>
          <p:cNvPr id="7170" name="Picture 2" descr="Contact us – SAVTE">
            <a:extLst>
              <a:ext uri="{FF2B5EF4-FFF2-40B4-BE49-F238E27FC236}">
                <a16:creationId xmlns:a16="http://schemas.microsoft.com/office/drawing/2014/main" id="{4A2BB7DF-FDFF-4402-8535-FCE2853B9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19367" y="3185194"/>
            <a:ext cx="4788505" cy="175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9" name="Freeform: Shape 7178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4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8F20FCC6C4A646993B7062CAF027F6" ma:contentTypeVersion="16" ma:contentTypeDescription="Create a new document." ma:contentTypeScope="" ma:versionID="9fdc449f71ea4b2d1dd186ea2e4d3494">
  <xsd:schema xmlns:xsd="http://www.w3.org/2001/XMLSchema" xmlns:xs="http://www.w3.org/2001/XMLSchema" xmlns:p="http://schemas.microsoft.com/office/2006/metadata/properties" xmlns:ns2="f827bd5c-e03e-4e6d-b5db-bbd73fd6319d" xmlns:ns3="850c0991-af47-4ed7-8a90-2d805bf55860" targetNamespace="http://schemas.microsoft.com/office/2006/metadata/properties" ma:root="true" ma:fieldsID="0ed9528c97c04906f4d86d0b254a2357" ns2:_="" ns3:_="">
    <xsd:import namespace="f827bd5c-e03e-4e6d-b5db-bbd73fd6319d"/>
    <xsd:import namespace="850c0991-af47-4ed7-8a90-2d805bf558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27bd5c-e03e-4e6d-b5db-bbd73fd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269ed7e-4c9c-4bd8-8968-24e5f638b1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0c0991-af47-4ed7-8a90-2d805bf5586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6b36a4c-d761-4617-8834-4ba736e2429b}" ma:internalName="TaxCatchAll" ma:showField="CatchAllData" ma:web="850c0991-af47-4ed7-8a90-2d805bf558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827bd5c-e03e-4e6d-b5db-bbd73fd6319d">
      <Terms xmlns="http://schemas.microsoft.com/office/infopath/2007/PartnerControls"/>
    </lcf76f155ced4ddcb4097134ff3c332f>
    <TaxCatchAll xmlns="850c0991-af47-4ed7-8a90-2d805bf55860" xsi:nil="true"/>
  </documentManagement>
</p:properties>
</file>

<file path=customXml/itemProps1.xml><?xml version="1.0" encoding="utf-8"?>
<ds:datastoreItem xmlns:ds="http://schemas.openxmlformats.org/officeDocument/2006/customXml" ds:itemID="{577E93B9-2B4F-4D9E-9FCD-CBDD5C52230B}"/>
</file>

<file path=customXml/itemProps2.xml><?xml version="1.0" encoding="utf-8"?>
<ds:datastoreItem xmlns:ds="http://schemas.openxmlformats.org/officeDocument/2006/customXml" ds:itemID="{F43DFDD7-4D5C-4A72-82A3-09D3CC50497A}"/>
</file>

<file path=customXml/itemProps3.xml><?xml version="1.0" encoding="utf-8"?>
<ds:datastoreItem xmlns:ds="http://schemas.openxmlformats.org/officeDocument/2006/customXml" ds:itemID="{15E71C08-920A-49FE-A9EB-51DF65FA524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Incorporation of the UNCRPD in the NI context Lessons from Devolution </vt:lpstr>
      <vt:lpstr>Current context</vt:lpstr>
      <vt:lpstr>Option 1 PMB</vt:lpstr>
      <vt:lpstr>Option 2: Departmental Legislation</vt:lpstr>
      <vt:lpstr>Lessons from Scotland</vt:lpstr>
      <vt:lpstr>Impact and approach</vt:lpstr>
      <vt:lpstr>Contact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Incorporation of the UNCRPD in the NI context Lessons from Devolution</dc:title>
  <dc:creator>Nuala Toman</dc:creator>
  <cp:lastModifiedBy>Kevin Hanratty</cp:lastModifiedBy>
  <cp:revision>1</cp:revision>
  <dcterms:created xsi:type="dcterms:W3CDTF">2023-06-13T21:22:10Z</dcterms:created>
  <dcterms:modified xsi:type="dcterms:W3CDTF">2023-06-13T21:38:12Z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0x010100268F20FCC6C4A646993B7062CAF027F6</vt:lpwstr>
  </property>
</Properties>
</file>